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78" r:id="rId3"/>
    <p:sldId id="257" r:id="rId4"/>
    <p:sldId id="280" r:id="rId5"/>
    <p:sldId id="277" r:id="rId6"/>
    <p:sldId id="274" r:id="rId7"/>
    <p:sldId id="276" r:id="rId8"/>
    <p:sldId id="279" r:id="rId9"/>
    <p:sldId id="281" r:id="rId10"/>
    <p:sldId id="282" r:id="rId11"/>
    <p:sldId id="283" r:id="rId12"/>
    <p:sldId id="28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538" autoAdjust="0"/>
  </p:normalViewPr>
  <p:slideViewPr>
    <p:cSldViewPr snapToGrid="0">
      <p:cViewPr>
        <p:scale>
          <a:sx n="66" d="100"/>
          <a:sy n="66" d="100"/>
        </p:scale>
        <p:origin x="-2288" y="-10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833F-99C6-4052-9877-1E554A5BF960}" type="datetimeFigureOut">
              <a:rPr lang="de-CH" smtClean="0"/>
              <a:t>26.04.22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3768B-AF7D-4AB5-86ED-FD96714B7BF1}" type="slidenum">
              <a:rPr lang="de-CH" smtClean="0"/>
              <a:t>‹Nr.›</a:t>
            </a:fld>
            <a:endParaRPr lang="de-CH"/>
          </a:p>
        </p:txBody>
      </p:sp>
    </p:spTree>
    <p:extLst>
      <p:ext uri="{BB962C8B-B14F-4D97-AF65-F5344CB8AC3E}">
        <p14:creationId xmlns:p14="http://schemas.microsoft.com/office/powerpoint/2010/main" val="175921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Gesundheitssystem fängt uns auf wenn wir krank sind oder einen Unfall haben, wir sind wie mit einem Seil gesichert</a:t>
            </a:r>
          </a:p>
          <a:p>
            <a:r>
              <a:rPr lang="de-CH" dirty="0"/>
              <a:t>Unmöglich, Kosten selbst zu tragen, eine kleine Operation kostet bereits Tausende von Franken</a:t>
            </a:r>
          </a:p>
          <a:p>
            <a:r>
              <a:rPr lang="de-CH" dirty="0"/>
              <a:t>Solidaritätsprinzip- alle Zahlen ein, alle finanzieren die Krankheitskosten aller- Diskussion Menschen, die schädlich mit ihrer Gesundheit umgehen, Tabak, Übergewicht, Alkohol</a:t>
            </a:r>
          </a:p>
          <a:p>
            <a:r>
              <a:rPr lang="de-CH" dirty="0"/>
              <a:t>Europäischer Gesundheitskonsumenten- Index 2018 Platz 1 im europäischen Vergleich, auch weltweit sehr hoch</a:t>
            </a:r>
          </a:p>
          <a:p>
            <a:r>
              <a:rPr lang="de-CH" dirty="0"/>
              <a:t>71.2 Milliarden Kosten Gesundheitswesen, an 2. Stelle nach USA weltweit</a:t>
            </a:r>
          </a:p>
          <a:p>
            <a:r>
              <a:rPr lang="de-CH" dirty="0"/>
              <a:t>Neue Finanzierungsmodelle, Ambulant vor Stationär</a:t>
            </a:r>
          </a:p>
        </p:txBody>
      </p:sp>
      <p:sp>
        <p:nvSpPr>
          <p:cNvPr id="4" name="Foliennummernplatzhalter 3"/>
          <p:cNvSpPr>
            <a:spLocks noGrp="1"/>
          </p:cNvSpPr>
          <p:nvPr>
            <p:ph type="sldNum" sz="quarter" idx="5"/>
          </p:nvPr>
        </p:nvSpPr>
        <p:spPr/>
        <p:txBody>
          <a:bodyPr/>
          <a:lstStyle/>
          <a:p>
            <a:fld id="{1913768B-AF7D-4AB5-86ED-FD96714B7BF1}" type="slidenum">
              <a:rPr lang="de-CH" smtClean="0"/>
              <a:t>3</a:t>
            </a:fld>
            <a:endParaRPr lang="de-CH"/>
          </a:p>
        </p:txBody>
      </p:sp>
    </p:spTree>
    <p:extLst>
      <p:ext uri="{BB962C8B-B14F-4D97-AF65-F5344CB8AC3E}">
        <p14:creationId xmlns:p14="http://schemas.microsoft.com/office/powerpoint/2010/main" val="26258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Prämienhöhe gemäss Alter, ab 18 erhöhter Preis</a:t>
            </a:r>
          </a:p>
          <a:p>
            <a:r>
              <a:rPr lang="de-CH" dirty="0"/>
              <a:t>Ca. 300.- pro Monat, nicht jede Gemeinde und jeder Kanton hat die gleich hohen Preise. </a:t>
            </a:r>
          </a:p>
          <a:p>
            <a:r>
              <a:rPr lang="de-CH" dirty="0"/>
              <a:t>Bei geringem Einkommen, Zahnbehandlung über Gemeinden unterstützt</a:t>
            </a:r>
          </a:p>
          <a:p>
            <a:r>
              <a:rPr lang="de-CH" dirty="0"/>
              <a:t>Freunde in der gleichen Stadt fragen</a:t>
            </a:r>
          </a:p>
        </p:txBody>
      </p:sp>
      <p:sp>
        <p:nvSpPr>
          <p:cNvPr id="4" name="Foliennummernplatzhalter 3"/>
          <p:cNvSpPr>
            <a:spLocks noGrp="1"/>
          </p:cNvSpPr>
          <p:nvPr>
            <p:ph type="sldNum" sz="quarter" idx="5"/>
          </p:nvPr>
        </p:nvSpPr>
        <p:spPr/>
        <p:txBody>
          <a:bodyPr/>
          <a:lstStyle/>
          <a:p>
            <a:fld id="{1913768B-AF7D-4AB5-86ED-FD96714B7BF1}" type="slidenum">
              <a:rPr lang="de-CH" smtClean="0"/>
              <a:t>5</a:t>
            </a:fld>
            <a:endParaRPr lang="de-CH"/>
          </a:p>
        </p:txBody>
      </p:sp>
    </p:spTree>
    <p:extLst>
      <p:ext uri="{BB962C8B-B14F-4D97-AF65-F5344CB8AC3E}">
        <p14:creationId xmlns:p14="http://schemas.microsoft.com/office/powerpoint/2010/main" val="123570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Alter und Gesundheitszustand entscheidend</a:t>
            </a:r>
          </a:p>
          <a:p>
            <a:r>
              <a:rPr lang="de-CH" dirty="0"/>
              <a:t>Prämienverbilligung bei schwachem Einkommen oder wenn junge Erwachsene Kinder Fürsorgepflichtig und neu hohe Prämien</a:t>
            </a:r>
          </a:p>
        </p:txBody>
      </p:sp>
      <p:sp>
        <p:nvSpPr>
          <p:cNvPr id="4" name="Foliennummernplatzhalter 3"/>
          <p:cNvSpPr>
            <a:spLocks noGrp="1"/>
          </p:cNvSpPr>
          <p:nvPr>
            <p:ph type="sldNum" sz="quarter" idx="5"/>
          </p:nvPr>
        </p:nvSpPr>
        <p:spPr/>
        <p:txBody>
          <a:bodyPr/>
          <a:lstStyle/>
          <a:p>
            <a:fld id="{1913768B-AF7D-4AB5-86ED-FD96714B7BF1}" type="slidenum">
              <a:rPr lang="de-CH" smtClean="0"/>
              <a:t>6</a:t>
            </a:fld>
            <a:endParaRPr lang="de-CH"/>
          </a:p>
        </p:txBody>
      </p:sp>
    </p:spTree>
    <p:extLst>
      <p:ext uri="{BB962C8B-B14F-4D97-AF65-F5344CB8AC3E}">
        <p14:creationId xmlns:p14="http://schemas.microsoft.com/office/powerpoint/2010/main" val="221250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Anlaufstelle (Flyer) und Veranstaltung</a:t>
            </a:r>
          </a:p>
          <a:p>
            <a:r>
              <a:rPr lang="de-CH" dirty="0"/>
              <a:t>40 Teilnehmer Tanzgruppe</a:t>
            </a:r>
          </a:p>
          <a:p>
            <a:r>
              <a:rPr lang="de-CH" dirty="0"/>
              <a:t>ADT: Managing </a:t>
            </a:r>
            <a:r>
              <a:rPr lang="de-CH" dirty="0" err="1"/>
              <a:t>Director</a:t>
            </a:r>
            <a:r>
              <a:rPr lang="de-CH" dirty="0"/>
              <a:t> </a:t>
            </a:r>
            <a:r>
              <a:rPr lang="de-CH" dirty="0" err="1"/>
              <a:t>Abdurazak</a:t>
            </a:r>
            <a:r>
              <a:rPr lang="de-CH" dirty="0"/>
              <a:t> Mohamed</a:t>
            </a:r>
          </a:p>
          <a:p>
            <a:r>
              <a:rPr lang="de-CH" sz="1200" dirty="0">
                <a:latin typeface="Arial" panose="020B0604020202020204" pitchFamily="34" charset="0"/>
                <a:ea typeface="Calibri" panose="020F0502020204030204" pitchFamily="34" charset="0"/>
                <a:cs typeface="Arial" panose="020B0604020202020204" pitchFamily="34" charset="0"/>
              </a:rPr>
              <a:t>Bei mind. 	8h Beschäftigung pro Wo, </a:t>
            </a:r>
            <a:endParaRPr lang="de-CH" dirty="0"/>
          </a:p>
        </p:txBody>
      </p:sp>
      <p:sp>
        <p:nvSpPr>
          <p:cNvPr id="4" name="Foliennummernplatzhalter 3"/>
          <p:cNvSpPr>
            <a:spLocks noGrp="1"/>
          </p:cNvSpPr>
          <p:nvPr>
            <p:ph type="sldNum" sz="quarter" idx="5"/>
          </p:nvPr>
        </p:nvSpPr>
        <p:spPr/>
        <p:txBody>
          <a:bodyPr/>
          <a:lstStyle/>
          <a:p>
            <a:fld id="{1913768B-AF7D-4AB5-86ED-FD96714B7BF1}" type="slidenum">
              <a:rPr lang="de-CH" smtClean="0"/>
              <a:t>7</a:t>
            </a:fld>
            <a:endParaRPr lang="de-CH"/>
          </a:p>
        </p:txBody>
      </p:sp>
    </p:spTree>
    <p:extLst>
      <p:ext uri="{BB962C8B-B14F-4D97-AF65-F5344CB8AC3E}">
        <p14:creationId xmlns:p14="http://schemas.microsoft.com/office/powerpoint/2010/main" val="332893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900-1200 Franken Grundversicherung zahlt nur, wenn medizinisch indiziert</a:t>
            </a:r>
          </a:p>
          <a:p>
            <a:endParaRPr lang="de-CH" dirty="0"/>
          </a:p>
        </p:txBody>
      </p:sp>
      <p:sp>
        <p:nvSpPr>
          <p:cNvPr id="4" name="Foliennummernplatzhalter 3"/>
          <p:cNvSpPr>
            <a:spLocks noGrp="1"/>
          </p:cNvSpPr>
          <p:nvPr>
            <p:ph type="sldNum" sz="quarter" idx="5"/>
          </p:nvPr>
        </p:nvSpPr>
        <p:spPr/>
        <p:txBody>
          <a:bodyPr/>
          <a:lstStyle/>
          <a:p>
            <a:fld id="{1913768B-AF7D-4AB5-86ED-FD96714B7BF1}" type="slidenum">
              <a:rPr lang="de-CH" smtClean="0"/>
              <a:t>8</a:t>
            </a:fld>
            <a:endParaRPr lang="de-CH"/>
          </a:p>
        </p:txBody>
      </p:sp>
    </p:spTree>
    <p:extLst>
      <p:ext uri="{BB962C8B-B14F-4D97-AF65-F5344CB8AC3E}">
        <p14:creationId xmlns:p14="http://schemas.microsoft.com/office/powerpoint/2010/main" val="296854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Alternative Telemedizin</a:t>
            </a:r>
          </a:p>
          <a:p>
            <a:r>
              <a:rPr lang="de-CH" dirty="0"/>
              <a:t>Denken Sie an die Fachkräfte und verursachen sie nicht unnötige Wartezeiten für mittelschwere Fälle</a:t>
            </a:r>
          </a:p>
        </p:txBody>
      </p:sp>
      <p:sp>
        <p:nvSpPr>
          <p:cNvPr id="4" name="Foliennummernplatzhalter 3"/>
          <p:cNvSpPr>
            <a:spLocks noGrp="1"/>
          </p:cNvSpPr>
          <p:nvPr>
            <p:ph type="sldNum" sz="quarter" idx="5"/>
          </p:nvPr>
        </p:nvSpPr>
        <p:spPr/>
        <p:txBody>
          <a:bodyPr/>
          <a:lstStyle/>
          <a:p>
            <a:fld id="{1913768B-AF7D-4AB5-86ED-FD96714B7BF1}" type="slidenum">
              <a:rPr lang="de-CH" smtClean="0"/>
              <a:t>9</a:t>
            </a:fld>
            <a:endParaRPr lang="de-CH"/>
          </a:p>
        </p:txBody>
      </p:sp>
    </p:spTree>
    <p:extLst>
      <p:ext uri="{BB962C8B-B14F-4D97-AF65-F5344CB8AC3E}">
        <p14:creationId xmlns:p14="http://schemas.microsoft.com/office/powerpoint/2010/main" val="8211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913768B-AF7D-4AB5-86ED-FD96714B7BF1}" type="slidenum">
              <a:rPr lang="de-CH" smtClean="0"/>
              <a:t>11</a:t>
            </a:fld>
            <a:endParaRPr lang="de-CH"/>
          </a:p>
        </p:txBody>
      </p:sp>
    </p:spTree>
    <p:extLst>
      <p:ext uri="{BB962C8B-B14F-4D97-AF65-F5344CB8AC3E}">
        <p14:creationId xmlns:p14="http://schemas.microsoft.com/office/powerpoint/2010/main" val="213688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1913768B-AF7D-4AB5-86ED-FD96714B7BF1}" type="slidenum">
              <a:rPr lang="de-CH" smtClean="0"/>
              <a:t>12</a:t>
            </a:fld>
            <a:endParaRPr lang="de-CH"/>
          </a:p>
        </p:txBody>
      </p:sp>
    </p:spTree>
    <p:extLst>
      <p:ext uri="{BB962C8B-B14F-4D97-AF65-F5344CB8AC3E}">
        <p14:creationId xmlns:p14="http://schemas.microsoft.com/office/powerpoint/2010/main" val="19076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a:t>15.04.2022</a:t>
            </a:r>
            <a:endParaRPr lang="de-CH"/>
          </a:p>
        </p:txBody>
      </p:sp>
      <p:sp>
        <p:nvSpPr>
          <p:cNvPr id="5" name="Fußzeilenplatzhalter 4"/>
          <p:cNvSpPr>
            <a:spLocks noGrp="1"/>
          </p:cNvSpPr>
          <p:nvPr>
            <p:ph type="ftr" sz="quarter" idx="11"/>
          </p:nvPr>
        </p:nvSpPr>
        <p:spPr/>
        <p:txBody>
          <a:bodyPr/>
          <a:lstStyle/>
          <a:p>
            <a:r>
              <a:rPr lang="de-DE"/>
              <a:t>Referat Informationsprojekt Enlightenment</a:t>
            </a:r>
            <a:endParaRPr lang="de-CH"/>
          </a:p>
        </p:txBody>
      </p:sp>
      <p:sp>
        <p:nvSpPr>
          <p:cNvPr id="6" name="Foliennummernplatzhalter 5"/>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227109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15.04.2022</a:t>
            </a:r>
            <a:endParaRPr lang="de-CH"/>
          </a:p>
        </p:txBody>
      </p:sp>
      <p:sp>
        <p:nvSpPr>
          <p:cNvPr id="5" name="Fußzeilenplatzhalter 4"/>
          <p:cNvSpPr>
            <a:spLocks noGrp="1"/>
          </p:cNvSpPr>
          <p:nvPr>
            <p:ph type="ftr" sz="quarter" idx="11"/>
          </p:nvPr>
        </p:nvSpPr>
        <p:spPr/>
        <p:txBody>
          <a:bodyPr/>
          <a:lstStyle/>
          <a:p>
            <a:r>
              <a:rPr lang="de-DE"/>
              <a:t>Referat Informationsprojekt Enlightenment</a:t>
            </a:r>
            <a:endParaRPr lang="de-CH"/>
          </a:p>
        </p:txBody>
      </p:sp>
      <p:sp>
        <p:nvSpPr>
          <p:cNvPr id="6" name="Foliennummernplatzhalter 5"/>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43995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15.04.2022</a:t>
            </a:r>
            <a:endParaRPr lang="de-CH"/>
          </a:p>
        </p:txBody>
      </p:sp>
      <p:sp>
        <p:nvSpPr>
          <p:cNvPr id="5" name="Fußzeilenplatzhalter 4"/>
          <p:cNvSpPr>
            <a:spLocks noGrp="1"/>
          </p:cNvSpPr>
          <p:nvPr>
            <p:ph type="ftr" sz="quarter" idx="11"/>
          </p:nvPr>
        </p:nvSpPr>
        <p:spPr/>
        <p:txBody>
          <a:bodyPr/>
          <a:lstStyle/>
          <a:p>
            <a:r>
              <a:rPr lang="de-DE"/>
              <a:t>Referat Informationsprojekt Enlightenment</a:t>
            </a:r>
            <a:endParaRPr lang="de-CH"/>
          </a:p>
        </p:txBody>
      </p:sp>
      <p:sp>
        <p:nvSpPr>
          <p:cNvPr id="6" name="Foliennummernplatzhalter 5"/>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53534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15.04.2022</a:t>
            </a:r>
            <a:endParaRPr lang="de-CH" dirty="0"/>
          </a:p>
        </p:txBody>
      </p:sp>
      <p:sp>
        <p:nvSpPr>
          <p:cNvPr id="5" name="Fußzeilenplatzhalter 4"/>
          <p:cNvSpPr>
            <a:spLocks noGrp="1"/>
          </p:cNvSpPr>
          <p:nvPr>
            <p:ph type="ftr" sz="quarter" idx="11"/>
          </p:nvPr>
        </p:nvSpPr>
        <p:spPr/>
        <p:txBody>
          <a:bodyPr/>
          <a:lstStyle>
            <a:lvl1pPr>
              <a:defRPr/>
            </a:lvl1pPr>
          </a:lstStyle>
          <a:p>
            <a:r>
              <a:rPr lang="de-DE" dirty="0"/>
              <a:t>Referat Informationsprojekt </a:t>
            </a:r>
            <a:r>
              <a:rPr lang="de-DE" dirty="0" err="1"/>
              <a:t>Enlightenment</a:t>
            </a:r>
            <a:endParaRPr lang="de-CH" dirty="0"/>
          </a:p>
        </p:txBody>
      </p:sp>
      <p:sp>
        <p:nvSpPr>
          <p:cNvPr id="6" name="Foliennummernplatzhalter 5"/>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45444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15.04.2022</a:t>
            </a:r>
            <a:endParaRPr lang="de-CH"/>
          </a:p>
        </p:txBody>
      </p:sp>
      <p:sp>
        <p:nvSpPr>
          <p:cNvPr id="5" name="Fußzeilenplatzhalter 4"/>
          <p:cNvSpPr>
            <a:spLocks noGrp="1"/>
          </p:cNvSpPr>
          <p:nvPr>
            <p:ph type="ftr" sz="quarter" idx="11"/>
          </p:nvPr>
        </p:nvSpPr>
        <p:spPr/>
        <p:txBody>
          <a:bodyPr/>
          <a:lstStyle/>
          <a:p>
            <a:r>
              <a:rPr lang="de-DE"/>
              <a:t>Referat Informationsprojekt Enlightenment</a:t>
            </a:r>
            <a:endParaRPr lang="de-CH"/>
          </a:p>
        </p:txBody>
      </p:sp>
      <p:sp>
        <p:nvSpPr>
          <p:cNvPr id="6" name="Foliennummernplatzhalter 5"/>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12643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DE"/>
              <a:t>15.04.2022</a:t>
            </a:r>
            <a:endParaRPr lang="de-CH"/>
          </a:p>
        </p:txBody>
      </p:sp>
      <p:sp>
        <p:nvSpPr>
          <p:cNvPr id="6" name="Fußzeilenplatzhalter 5"/>
          <p:cNvSpPr>
            <a:spLocks noGrp="1"/>
          </p:cNvSpPr>
          <p:nvPr>
            <p:ph type="ftr" sz="quarter" idx="11"/>
          </p:nvPr>
        </p:nvSpPr>
        <p:spPr/>
        <p:txBody>
          <a:bodyPr/>
          <a:lstStyle/>
          <a:p>
            <a:r>
              <a:rPr lang="de-DE"/>
              <a:t>Referat Informationsprojekt Enlightenment</a:t>
            </a:r>
            <a:endParaRPr lang="de-CH"/>
          </a:p>
        </p:txBody>
      </p:sp>
      <p:sp>
        <p:nvSpPr>
          <p:cNvPr id="7" name="Foliennummernplatzhalter 6"/>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17096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15.04.2022</a:t>
            </a:r>
            <a:endParaRPr lang="de-CH"/>
          </a:p>
        </p:txBody>
      </p:sp>
      <p:sp>
        <p:nvSpPr>
          <p:cNvPr id="8" name="Fußzeilenplatzhalter 7"/>
          <p:cNvSpPr>
            <a:spLocks noGrp="1"/>
          </p:cNvSpPr>
          <p:nvPr>
            <p:ph type="ftr" sz="quarter" idx="11"/>
          </p:nvPr>
        </p:nvSpPr>
        <p:spPr/>
        <p:txBody>
          <a:bodyPr/>
          <a:lstStyle/>
          <a:p>
            <a:r>
              <a:rPr lang="de-DE"/>
              <a:t>Referat Informationsprojekt Enlightenment</a:t>
            </a:r>
            <a:endParaRPr lang="de-CH"/>
          </a:p>
        </p:txBody>
      </p:sp>
      <p:sp>
        <p:nvSpPr>
          <p:cNvPr id="9" name="Foliennummernplatzhalter 8"/>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297700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15.04.2022</a:t>
            </a:r>
            <a:endParaRPr lang="de-CH"/>
          </a:p>
        </p:txBody>
      </p:sp>
      <p:sp>
        <p:nvSpPr>
          <p:cNvPr id="4" name="Fußzeilenplatzhalter 3"/>
          <p:cNvSpPr>
            <a:spLocks noGrp="1"/>
          </p:cNvSpPr>
          <p:nvPr>
            <p:ph type="ftr" sz="quarter" idx="11"/>
          </p:nvPr>
        </p:nvSpPr>
        <p:spPr/>
        <p:txBody>
          <a:bodyPr/>
          <a:lstStyle/>
          <a:p>
            <a:r>
              <a:rPr lang="de-DE"/>
              <a:t>Referat Informationsprojekt Enlightenment</a:t>
            </a:r>
            <a:endParaRPr lang="de-CH"/>
          </a:p>
        </p:txBody>
      </p:sp>
      <p:sp>
        <p:nvSpPr>
          <p:cNvPr id="5" name="Foliennummernplatzhalter 4"/>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411343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15.04.2022</a:t>
            </a:r>
            <a:endParaRPr lang="de-CH"/>
          </a:p>
        </p:txBody>
      </p:sp>
      <p:sp>
        <p:nvSpPr>
          <p:cNvPr id="3" name="Fußzeilenplatzhalter 2"/>
          <p:cNvSpPr>
            <a:spLocks noGrp="1"/>
          </p:cNvSpPr>
          <p:nvPr>
            <p:ph type="ftr" sz="quarter" idx="11"/>
          </p:nvPr>
        </p:nvSpPr>
        <p:spPr/>
        <p:txBody>
          <a:bodyPr/>
          <a:lstStyle/>
          <a:p>
            <a:r>
              <a:rPr lang="de-DE"/>
              <a:t>Referat Informationsprojekt Enlightenment</a:t>
            </a:r>
            <a:endParaRPr lang="de-CH"/>
          </a:p>
        </p:txBody>
      </p:sp>
      <p:sp>
        <p:nvSpPr>
          <p:cNvPr id="4" name="Foliennummernplatzhalter 3"/>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268925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15.04.2022</a:t>
            </a:r>
            <a:endParaRPr lang="de-CH"/>
          </a:p>
        </p:txBody>
      </p:sp>
      <p:sp>
        <p:nvSpPr>
          <p:cNvPr id="6" name="Fußzeilenplatzhalter 5"/>
          <p:cNvSpPr>
            <a:spLocks noGrp="1"/>
          </p:cNvSpPr>
          <p:nvPr>
            <p:ph type="ftr" sz="quarter" idx="11"/>
          </p:nvPr>
        </p:nvSpPr>
        <p:spPr/>
        <p:txBody>
          <a:bodyPr/>
          <a:lstStyle/>
          <a:p>
            <a:r>
              <a:rPr lang="de-DE"/>
              <a:t>Referat Informationsprojekt Enlightenment</a:t>
            </a:r>
            <a:endParaRPr lang="de-CH"/>
          </a:p>
        </p:txBody>
      </p:sp>
      <p:sp>
        <p:nvSpPr>
          <p:cNvPr id="7" name="Foliennummernplatzhalter 6"/>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260087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15.04.2022</a:t>
            </a:r>
            <a:endParaRPr lang="de-CH"/>
          </a:p>
        </p:txBody>
      </p:sp>
      <p:sp>
        <p:nvSpPr>
          <p:cNvPr id="6" name="Fußzeilenplatzhalter 5"/>
          <p:cNvSpPr>
            <a:spLocks noGrp="1"/>
          </p:cNvSpPr>
          <p:nvPr>
            <p:ph type="ftr" sz="quarter" idx="11"/>
          </p:nvPr>
        </p:nvSpPr>
        <p:spPr/>
        <p:txBody>
          <a:bodyPr/>
          <a:lstStyle/>
          <a:p>
            <a:r>
              <a:rPr lang="de-DE"/>
              <a:t>Referat Informationsprojekt Enlightenment</a:t>
            </a:r>
            <a:endParaRPr lang="de-CH"/>
          </a:p>
        </p:txBody>
      </p:sp>
      <p:sp>
        <p:nvSpPr>
          <p:cNvPr id="7" name="Foliennummernplatzhalter 6"/>
          <p:cNvSpPr>
            <a:spLocks noGrp="1"/>
          </p:cNvSpPr>
          <p:nvPr>
            <p:ph type="sldNum" sz="quarter" idx="12"/>
          </p:nvPr>
        </p:nvSpPr>
        <p:spPr/>
        <p:txBody>
          <a:bodyPr/>
          <a:lstStyle/>
          <a:p>
            <a:fld id="{C0515CF1-E933-4CBA-BFEB-ED7DE7B8B6F2}" type="slidenum">
              <a:rPr lang="de-CH" smtClean="0"/>
              <a:t>‹Nr.›</a:t>
            </a:fld>
            <a:endParaRPr lang="de-CH"/>
          </a:p>
        </p:txBody>
      </p:sp>
    </p:spTree>
    <p:extLst>
      <p:ext uri="{BB962C8B-B14F-4D97-AF65-F5344CB8AC3E}">
        <p14:creationId xmlns:p14="http://schemas.microsoft.com/office/powerpoint/2010/main" val="741697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15.04.2022</a:t>
            </a:r>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Referat Informationsprojekt Enlightenment</a:t>
            </a:r>
            <a:endParaRPr lang="de-CH"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15CF1-E933-4CBA-BFEB-ED7DE7B8B6F2}" type="slidenum">
              <a:rPr lang="de-CH" smtClean="0"/>
              <a:t>‹Nr.›</a:t>
            </a:fld>
            <a:endParaRPr lang="de-CH"/>
          </a:p>
        </p:txBody>
      </p:sp>
      <p:pic>
        <p:nvPicPr>
          <p:cNvPr id="8" name="Grafik 7">
            <a:extLst>
              <a:ext uri="{FF2B5EF4-FFF2-40B4-BE49-F238E27FC236}">
                <a16:creationId xmlns:a16="http://schemas.microsoft.com/office/drawing/2014/main" xmlns="" id="{6CA9AA6E-239D-4202-99DD-A66AC7F815F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17415" y="365125"/>
            <a:ext cx="1321572" cy="1460500"/>
          </a:xfrm>
          <a:prstGeom prst="rect">
            <a:avLst/>
          </a:prstGeom>
        </p:spPr>
      </p:pic>
    </p:spTree>
    <p:extLst>
      <p:ext uri="{BB962C8B-B14F-4D97-AF65-F5344CB8AC3E}">
        <p14:creationId xmlns:p14="http://schemas.microsoft.com/office/powerpoint/2010/main" val="14638465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s://pixabay.com/de/photos/danke-kieselsteine-dankesch%C3%B6n-3579611/"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pixabay.com/de/vectors/lupe-konvex-werkzeug-vergr%C3%B6%C3%9Fern-2427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goethe.de/ins/mk/de/kul/mag/22067312.html" TargetMode="External"/><Relationship Id="rId5" Type="http://schemas.openxmlformats.org/officeDocument/2006/relationships/image" Target="../media/image5.jpg"/><Relationship Id="rId6" Type="http://schemas.openxmlformats.org/officeDocument/2006/relationships/hyperlink" Target="https://pixabay.com/de/seil-naturseil-knoten-tau-strick-1465290/"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s://www.pexels.com/de-de/foto/person-frau-zimmer-portrat-406642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hyperlink" Target="http://extremcaching.com/output-2/74-ericb54-goes-1000-t5" TargetMode="External"/><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untersberger.info/bild/6811/unfall_a8_teisendorf_02.jpg.html"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en, die Händchen halten">
            <a:extLst>
              <a:ext uri="{FF2B5EF4-FFF2-40B4-BE49-F238E27FC236}">
                <a16:creationId xmlns:a16="http://schemas.microsoft.com/office/drawing/2014/main" xmlns="" id="{3DED0ADC-2A81-AFE7-A663-DE7313E87135}"/>
              </a:ext>
            </a:extLst>
          </p:cNvPr>
          <p:cNvPicPr>
            <a:picLocks noChangeAspect="1"/>
          </p:cNvPicPr>
          <p:nvPr/>
        </p:nvPicPr>
        <p:blipFill rotWithShape="1">
          <a:blip r:embed="rId2">
            <a:alphaModFix amt="50000"/>
          </a:blip>
          <a:srcRect t="13807" r="-1" b="1902"/>
          <a:stretch/>
        </p:blipFill>
        <p:spPr>
          <a:xfrm>
            <a:off x="20" y="10"/>
            <a:ext cx="12188930" cy="6857990"/>
          </a:xfrm>
          <a:prstGeom prst="rect">
            <a:avLst/>
          </a:prstGeom>
        </p:spPr>
      </p:pic>
      <p:sp>
        <p:nvSpPr>
          <p:cNvPr id="2" name="Titel 1"/>
          <p:cNvSpPr>
            <a:spLocks noGrp="1"/>
          </p:cNvSpPr>
          <p:nvPr>
            <p:ph type="ctrTitle"/>
          </p:nvPr>
        </p:nvSpPr>
        <p:spPr>
          <a:xfrm>
            <a:off x="1524000" y="1122363"/>
            <a:ext cx="9144000" cy="3063240"/>
          </a:xfrm>
        </p:spPr>
        <p:txBody>
          <a:bodyPr>
            <a:normAutofit/>
          </a:bodyPr>
          <a:lstStyle/>
          <a:p>
            <a:r>
              <a:rPr lang="de-CH" sz="6600">
                <a:solidFill>
                  <a:srgbClr val="FFFFFF"/>
                </a:solidFill>
              </a:rPr>
              <a:t>Schweizerisches</a:t>
            </a:r>
            <a:br>
              <a:rPr lang="de-CH" sz="6600">
                <a:solidFill>
                  <a:srgbClr val="FFFFFF"/>
                </a:solidFill>
              </a:rPr>
            </a:br>
            <a:r>
              <a:rPr lang="de-CH" sz="6600">
                <a:solidFill>
                  <a:srgbClr val="FFFFFF"/>
                </a:solidFill>
              </a:rPr>
              <a:t>GESUNDHEITSWESEN, KRANKENKASSEN</a:t>
            </a:r>
          </a:p>
        </p:txBody>
      </p:sp>
      <p:sp>
        <p:nvSpPr>
          <p:cNvPr id="17"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00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E08A74-8519-4E6F-B4B9-2E5BA815232D}"/>
              </a:ext>
            </a:extLst>
          </p:cNvPr>
          <p:cNvSpPr>
            <a:spLocks noGrp="1"/>
          </p:cNvSpPr>
          <p:nvPr>
            <p:ph type="title"/>
          </p:nvPr>
        </p:nvSpPr>
        <p:spPr/>
        <p:txBody>
          <a:bodyPr/>
          <a:lstStyle/>
          <a:p>
            <a:r>
              <a:rPr lang="de-CH" dirty="0"/>
              <a:t>		FRANCHISE UND SELBSTBEHALT</a:t>
            </a:r>
          </a:p>
        </p:txBody>
      </p:sp>
      <p:pic>
        <p:nvPicPr>
          <p:cNvPr id="8" name="Inhaltsplatzhalter 7">
            <a:extLst>
              <a:ext uri="{FF2B5EF4-FFF2-40B4-BE49-F238E27FC236}">
                <a16:creationId xmlns:a16="http://schemas.microsoft.com/office/drawing/2014/main" xmlns="" id="{87FF9DA6-1E51-4722-9DC0-212BDCBCE5F8}"/>
              </a:ext>
            </a:extLst>
          </p:cNvPr>
          <p:cNvPicPr>
            <a:picLocks noGrp="1" noChangeAspect="1"/>
          </p:cNvPicPr>
          <p:nvPr>
            <p:ph idx="1"/>
          </p:nvPr>
        </p:nvPicPr>
        <p:blipFill>
          <a:blip r:embed="rId2"/>
          <a:stretch>
            <a:fillRect/>
          </a:stretch>
        </p:blipFill>
        <p:spPr>
          <a:xfrm>
            <a:off x="838200" y="1896123"/>
            <a:ext cx="4694327" cy="3909399"/>
          </a:xfrm>
        </p:spPr>
      </p:pic>
      <p:sp>
        <p:nvSpPr>
          <p:cNvPr id="4" name="Datumsplatzhalter 3">
            <a:extLst>
              <a:ext uri="{FF2B5EF4-FFF2-40B4-BE49-F238E27FC236}">
                <a16:creationId xmlns:a16="http://schemas.microsoft.com/office/drawing/2014/main" xmlns="" id="{B1F1A95B-391D-4698-B930-8A30CCEFAB41}"/>
              </a:ext>
            </a:extLst>
          </p:cNvPr>
          <p:cNvSpPr>
            <a:spLocks noGrp="1"/>
          </p:cNvSpPr>
          <p:nvPr>
            <p:ph type="dt" sz="half" idx="10"/>
          </p:nvPr>
        </p:nvSpPr>
        <p:spPr/>
        <p:txBody>
          <a:bodyPr/>
          <a:lstStyle/>
          <a:p>
            <a:r>
              <a:rPr lang="de-DE"/>
              <a:t>15.04.2022</a:t>
            </a:r>
            <a:endParaRPr lang="de-CH" dirty="0"/>
          </a:p>
        </p:txBody>
      </p:sp>
      <p:sp>
        <p:nvSpPr>
          <p:cNvPr id="5" name="Fußzeilenplatzhalter 4">
            <a:extLst>
              <a:ext uri="{FF2B5EF4-FFF2-40B4-BE49-F238E27FC236}">
                <a16:creationId xmlns:a16="http://schemas.microsoft.com/office/drawing/2014/main" xmlns="" id="{4A6AE44F-529F-485E-8A53-F64BF172B06F}"/>
              </a:ext>
            </a:extLst>
          </p:cNvPr>
          <p:cNvSpPr>
            <a:spLocks noGrp="1"/>
          </p:cNvSpPr>
          <p:nvPr>
            <p:ph type="ftr" sz="quarter" idx="11"/>
          </p:nvPr>
        </p:nvSpPr>
        <p:spPr/>
        <p:txBody>
          <a:bodyPr/>
          <a:lstStyle/>
          <a:p>
            <a:r>
              <a:rPr lang="de-DE"/>
              <a:t>Referat Informationsprojekt Enlightenment</a:t>
            </a:r>
            <a:endParaRPr lang="de-CH" dirty="0"/>
          </a:p>
        </p:txBody>
      </p:sp>
      <p:sp>
        <p:nvSpPr>
          <p:cNvPr id="6" name="Foliennummernplatzhalter 5">
            <a:extLst>
              <a:ext uri="{FF2B5EF4-FFF2-40B4-BE49-F238E27FC236}">
                <a16:creationId xmlns:a16="http://schemas.microsoft.com/office/drawing/2014/main" xmlns="" id="{AB29F9D7-A4E0-4114-A023-BDA1101B0B07}"/>
              </a:ext>
            </a:extLst>
          </p:cNvPr>
          <p:cNvSpPr>
            <a:spLocks noGrp="1"/>
          </p:cNvSpPr>
          <p:nvPr>
            <p:ph type="sldNum" sz="quarter" idx="12"/>
          </p:nvPr>
        </p:nvSpPr>
        <p:spPr/>
        <p:txBody>
          <a:bodyPr/>
          <a:lstStyle/>
          <a:p>
            <a:fld id="{C0515CF1-E933-4CBA-BFEB-ED7DE7B8B6F2}" type="slidenum">
              <a:rPr lang="de-CH" smtClean="0"/>
              <a:t>10</a:t>
            </a:fld>
            <a:endParaRPr lang="de-CH"/>
          </a:p>
        </p:txBody>
      </p:sp>
      <p:pic>
        <p:nvPicPr>
          <p:cNvPr id="10" name="Grafik 9">
            <a:extLst>
              <a:ext uri="{FF2B5EF4-FFF2-40B4-BE49-F238E27FC236}">
                <a16:creationId xmlns:a16="http://schemas.microsoft.com/office/drawing/2014/main" xmlns="" id="{CAD262A8-309F-41A5-88F2-03714B744220}"/>
              </a:ext>
            </a:extLst>
          </p:cNvPr>
          <p:cNvPicPr>
            <a:picLocks noChangeAspect="1"/>
          </p:cNvPicPr>
          <p:nvPr/>
        </p:nvPicPr>
        <p:blipFill>
          <a:blip r:embed="rId3"/>
          <a:stretch>
            <a:fillRect/>
          </a:stretch>
        </p:blipFill>
        <p:spPr>
          <a:xfrm>
            <a:off x="6096000" y="1873261"/>
            <a:ext cx="4701947" cy="3932261"/>
          </a:xfrm>
          <a:prstGeom prst="rect">
            <a:avLst/>
          </a:prstGeom>
        </p:spPr>
      </p:pic>
    </p:spTree>
    <p:extLst>
      <p:ext uri="{BB962C8B-B14F-4D97-AF65-F5344CB8AC3E}">
        <p14:creationId xmlns:p14="http://schemas.microsoft.com/office/powerpoint/2010/main" val="2985267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xmlns="" id="{9899C472-E302-4293-82A1-09AC2CF6AB0A}"/>
              </a:ext>
            </a:extLst>
          </p:cNvPr>
          <p:cNvSpPr>
            <a:spLocks noGrp="1"/>
          </p:cNvSpPr>
          <p:nvPr>
            <p:ph type="title"/>
          </p:nvPr>
        </p:nvSpPr>
        <p:spPr>
          <a:xfrm>
            <a:off x="115750" y="818457"/>
            <a:ext cx="4467822" cy="2975876"/>
          </a:xfrm>
        </p:spPr>
        <p:txBody>
          <a:bodyPr vert="horz" lIns="91440" tIns="45720" rIns="91440" bIns="45720" rtlCol="0" anchor="b">
            <a:normAutofit/>
          </a:bodyPr>
          <a:lstStyle/>
          <a:p>
            <a:r>
              <a:rPr lang="en-US" sz="3200" kern="1200" dirty="0">
                <a:solidFill>
                  <a:schemeClr val="tx1"/>
                </a:solidFill>
                <a:latin typeface="+mj-lt"/>
                <a:ea typeface="+mj-ea"/>
                <a:cs typeface="+mj-cs"/>
              </a:rPr>
              <a:t>RÜCKFORDERUNGSBELEG UND LEISTUNGSABRECHNUNG</a:t>
            </a:r>
          </a:p>
        </p:txBody>
      </p:sp>
      <p:cxnSp>
        <p:nvCxnSpPr>
          <p:cNvPr id="22" name="Straight Connector 21">
            <a:extLst>
              <a:ext uri="{FF2B5EF4-FFF2-40B4-BE49-F238E27FC236}">
                <a16:creationId xmlns:a16="http://schemas.microsoft.com/office/drawing/2014/main" xmlns=""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nhaltsplatzhalter 14">
            <a:extLst>
              <a:ext uri="{FF2B5EF4-FFF2-40B4-BE49-F238E27FC236}">
                <a16:creationId xmlns:a16="http://schemas.microsoft.com/office/drawing/2014/main" xmlns="" id="{27F6D000-6DDD-4182-9A9D-26EDCC201168}"/>
              </a:ext>
            </a:extLst>
          </p:cNvPr>
          <p:cNvPicPr>
            <a:picLocks noGrp="1" noChangeAspect="1"/>
          </p:cNvPicPr>
          <p:nvPr>
            <p:ph idx="1"/>
          </p:nvPr>
        </p:nvPicPr>
        <p:blipFill>
          <a:blip r:embed="rId3"/>
          <a:stretch>
            <a:fillRect/>
          </a:stretch>
        </p:blipFill>
        <p:spPr>
          <a:xfrm>
            <a:off x="5786731" y="566916"/>
            <a:ext cx="5552442" cy="5724168"/>
          </a:xfrm>
          <a:prstGeom prst="rect">
            <a:avLst/>
          </a:prstGeom>
        </p:spPr>
      </p:pic>
      <p:sp>
        <p:nvSpPr>
          <p:cNvPr id="4" name="Datumsplatzhalter 3">
            <a:extLst>
              <a:ext uri="{FF2B5EF4-FFF2-40B4-BE49-F238E27FC236}">
                <a16:creationId xmlns:a16="http://schemas.microsoft.com/office/drawing/2014/main" xmlns="" id="{7C6B4471-E731-4E0B-9954-356049470B7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alpha val="70000"/>
                  </a:schemeClr>
                </a:solidFill>
              </a:rPr>
              <a:t>15.04.2022</a:t>
            </a:r>
          </a:p>
        </p:txBody>
      </p:sp>
      <p:sp>
        <p:nvSpPr>
          <p:cNvPr id="5" name="Fußzeilenplatzhalter 4">
            <a:extLst>
              <a:ext uri="{FF2B5EF4-FFF2-40B4-BE49-F238E27FC236}">
                <a16:creationId xmlns:a16="http://schemas.microsoft.com/office/drawing/2014/main" xmlns="" id="{80294374-2272-4663-9A55-580C8DF8A809}"/>
              </a:ext>
            </a:extLst>
          </p:cNvPr>
          <p:cNvSpPr>
            <a:spLocks noGrp="1"/>
          </p:cNvSpPr>
          <p:nvPr>
            <p:ph type="ftr" sz="quarter" idx="11"/>
          </p:nvPr>
        </p:nvSpPr>
        <p:spPr>
          <a:xfrm>
            <a:off x="5344678" y="6356350"/>
            <a:ext cx="4114800" cy="365125"/>
          </a:xfrm>
        </p:spPr>
        <p:txBody>
          <a:bodyPr vert="horz" lIns="91440" tIns="45720" rIns="91440" bIns="45720" rtlCol="0" anchor="ctr">
            <a:normAutofit/>
          </a:bodyPr>
          <a:lstStyle/>
          <a:p>
            <a:pPr algn="l">
              <a:spcAft>
                <a:spcPts val="600"/>
              </a:spcAft>
            </a:pPr>
            <a:r>
              <a:rPr lang="en-US" kern="1200">
                <a:solidFill>
                  <a:schemeClr val="tx1">
                    <a:alpha val="70000"/>
                  </a:schemeClr>
                </a:solidFill>
                <a:latin typeface="+mn-lt"/>
                <a:ea typeface="+mn-ea"/>
                <a:cs typeface="+mn-cs"/>
              </a:rPr>
              <a:t>Referat Informationsprojekt Enlightenment</a:t>
            </a:r>
          </a:p>
        </p:txBody>
      </p:sp>
      <p:sp>
        <p:nvSpPr>
          <p:cNvPr id="6" name="Foliennummernplatzhalter 5">
            <a:extLst>
              <a:ext uri="{FF2B5EF4-FFF2-40B4-BE49-F238E27FC236}">
                <a16:creationId xmlns:a16="http://schemas.microsoft.com/office/drawing/2014/main" xmlns="" id="{B00202F7-603C-416E-83D9-E6A55ADF130C}"/>
              </a:ext>
            </a:extLst>
          </p:cNvPr>
          <p:cNvSpPr>
            <a:spLocks noGrp="1"/>
          </p:cNvSpPr>
          <p:nvPr>
            <p:ph type="sldNum" sz="quarter" idx="12"/>
          </p:nvPr>
        </p:nvSpPr>
        <p:spPr>
          <a:xfrm>
            <a:off x="9762308" y="6356350"/>
            <a:ext cx="1591491" cy="365125"/>
          </a:xfrm>
        </p:spPr>
        <p:txBody>
          <a:bodyPr vert="horz" lIns="91440" tIns="45720" rIns="91440" bIns="45720" rtlCol="0" anchor="ctr">
            <a:normAutofit/>
          </a:bodyPr>
          <a:lstStyle/>
          <a:p>
            <a:pPr>
              <a:spcAft>
                <a:spcPts val="600"/>
              </a:spcAft>
            </a:pPr>
            <a:fld id="{C0515CF1-E933-4CBA-BFEB-ED7DE7B8B6F2}" type="slidenum">
              <a:rPr lang="en-US">
                <a:solidFill>
                  <a:schemeClr val="tx1">
                    <a:alpha val="70000"/>
                  </a:schemeClr>
                </a:solidFill>
              </a:rPr>
              <a:pPr>
                <a:spcAft>
                  <a:spcPts val="600"/>
                </a:spcAft>
              </a:pPr>
              <a:t>11</a:t>
            </a:fld>
            <a:endParaRPr lang="en-US">
              <a:solidFill>
                <a:schemeClr val="tx1">
                  <a:alpha val="70000"/>
                </a:schemeClr>
              </a:solidFill>
            </a:endParaRPr>
          </a:p>
        </p:txBody>
      </p:sp>
    </p:spTree>
    <p:extLst>
      <p:ext uri="{BB962C8B-B14F-4D97-AF65-F5344CB8AC3E}">
        <p14:creationId xmlns:p14="http://schemas.microsoft.com/office/powerpoint/2010/main" val="105065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Inhaltsplatzhalter 7" descr="Ein Bild, das Boden, draußen, Schuhe enthält.&#10;&#10;Automatisch generierte Beschreibung">
            <a:extLst>
              <a:ext uri="{FF2B5EF4-FFF2-40B4-BE49-F238E27FC236}">
                <a16:creationId xmlns:a16="http://schemas.microsoft.com/office/drawing/2014/main" xmlns="" id="{80EB4B15-688E-43B6-A09D-579B99D0F418}"/>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1533" b="4213"/>
          <a:stretch/>
        </p:blipFill>
        <p:spPr>
          <a:xfrm>
            <a:off x="20" y="1282"/>
            <a:ext cx="12191980" cy="6856718"/>
          </a:xfrm>
          <a:prstGeom prst="rect">
            <a:avLst/>
          </a:prstGeom>
        </p:spPr>
      </p:pic>
      <p:sp>
        <p:nvSpPr>
          <p:cNvPr id="4" name="Datumsplatzhalter 3">
            <a:extLst>
              <a:ext uri="{FF2B5EF4-FFF2-40B4-BE49-F238E27FC236}">
                <a16:creationId xmlns:a16="http://schemas.microsoft.com/office/drawing/2014/main" xmlns="" id="{1205AC26-F185-4230-84BC-D28BEBA0678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rgbClr val="FFFFFF"/>
                </a:solidFill>
              </a:rPr>
              <a:t>15.04.2022</a:t>
            </a:r>
          </a:p>
        </p:txBody>
      </p:sp>
      <p:sp>
        <p:nvSpPr>
          <p:cNvPr id="5" name="Fußzeilenplatzhalter 4">
            <a:extLst>
              <a:ext uri="{FF2B5EF4-FFF2-40B4-BE49-F238E27FC236}">
                <a16:creationId xmlns:a16="http://schemas.microsoft.com/office/drawing/2014/main" xmlns="" id="{53745346-0C4C-4814-8DEC-95A0A4D5E59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Referat Informationsprojekt Enlightenment</a:t>
            </a:r>
          </a:p>
        </p:txBody>
      </p:sp>
      <p:sp>
        <p:nvSpPr>
          <p:cNvPr id="6" name="Foliennummernplatzhalter 5">
            <a:extLst>
              <a:ext uri="{FF2B5EF4-FFF2-40B4-BE49-F238E27FC236}">
                <a16:creationId xmlns:a16="http://schemas.microsoft.com/office/drawing/2014/main" xmlns="" id="{36844269-73C5-48A1-992A-E490CC5FF68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0515CF1-E933-4CBA-BFEB-ED7DE7B8B6F2}"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79583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A1C5E3-D0C0-4AB7-963D-6505F3DEC64C}"/>
              </a:ext>
            </a:extLst>
          </p:cNvPr>
          <p:cNvSpPr>
            <a:spLocks noGrp="1"/>
          </p:cNvSpPr>
          <p:nvPr>
            <p:ph type="title"/>
          </p:nvPr>
        </p:nvSpPr>
        <p:spPr/>
        <p:txBody>
          <a:bodyPr/>
          <a:lstStyle/>
          <a:p>
            <a:r>
              <a:rPr lang="de-CH" dirty="0"/>
              <a:t>		WAS SCHAUEN WIR GENAUER AN?</a:t>
            </a:r>
          </a:p>
        </p:txBody>
      </p:sp>
      <p:sp>
        <p:nvSpPr>
          <p:cNvPr id="3" name="Inhaltsplatzhalter 2">
            <a:extLst>
              <a:ext uri="{FF2B5EF4-FFF2-40B4-BE49-F238E27FC236}">
                <a16:creationId xmlns:a16="http://schemas.microsoft.com/office/drawing/2014/main" xmlns="" id="{C8441EEB-744F-450C-9342-B2A4843B9624}"/>
              </a:ext>
            </a:extLst>
          </p:cNvPr>
          <p:cNvSpPr>
            <a:spLocks noGrp="1"/>
          </p:cNvSpPr>
          <p:nvPr>
            <p:ph idx="1"/>
          </p:nvPr>
        </p:nvSpPr>
        <p:spPr/>
        <p:txBody>
          <a:bodyPr/>
          <a:lstStyle/>
          <a:p>
            <a:r>
              <a:rPr lang="de-CH" dirty="0"/>
              <a:t>Schweizer Gesundheitssystem </a:t>
            </a:r>
          </a:p>
          <a:p>
            <a:r>
              <a:rPr lang="de-CH" dirty="0"/>
              <a:t>Krankenkassenmodelle, Zusatzversicherungen</a:t>
            </a:r>
          </a:p>
          <a:p>
            <a:r>
              <a:rPr lang="de-CH" dirty="0"/>
              <a:t>Unfallversicherung</a:t>
            </a:r>
          </a:p>
          <a:p>
            <a:r>
              <a:rPr lang="de-CH" dirty="0"/>
              <a:t>Finanzielles, Kündigung</a:t>
            </a:r>
          </a:p>
          <a:p>
            <a:r>
              <a:rPr lang="de-CH" dirty="0"/>
              <a:t>Rettung und Notfall</a:t>
            </a:r>
          </a:p>
          <a:p>
            <a:endParaRPr lang="de-CH" dirty="0"/>
          </a:p>
          <a:p>
            <a:r>
              <a:rPr lang="de-CH" dirty="0"/>
              <a:t>Leistungsabrechnung und Rückforderung</a:t>
            </a:r>
          </a:p>
        </p:txBody>
      </p:sp>
      <p:sp>
        <p:nvSpPr>
          <p:cNvPr id="4" name="Datumsplatzhalter 3">
            <a:extLst>
              <a:ext uri="{FF2B5EF4-FFF2-40B4-BE49-F238E27FC236}">
                <a16:creationId xmlns:a16="http://schemas.microsoft.com/office/drawing/2014/main" xmlns="" id="{C0321A9E-54D0-4F13-BEE2-AAB2E1E808B6}"/>
              </a:ext>
            </a:extLst>
          </p:cNvPr>
          <p:cNvSpPr>
            <a:spLocks noGrp="1"/>
          </p:cNvSpPr>
          <p:nvPr>
            <p:ph type="dt" sz="half" idx="10"/>
          </p:nvPr>
        </p:nvSpPr>
        <p:spPr/>
        <p:txBody>
          <a:bodyPr/>
          <a:lstStyle/>
          <a:p>
            <a:r>
              <a:rPr lang="de-DE"/>
              <a:t>15.04.2022</a:t>
            </a:r>
            <a:endParaRPr lang="de-CH"/>
          </a:p>
        </p:txBody>
      </p:sp>
      <p:sp>
        <p:nvSpPr>
          <p:cNvPr id="5" name="Fußzeilenplatzhalter 4">
            <a:extLst>
              <a:ext uri="{FF2B5EF4-FFF2-40B4-BE49-F238E27FC236}">
                <a16:creationId xmlns:a16="http://schemas.microsoft.com/office/drawing/2014/main" xmlns="" id="{DAF6B4FF-8BE6-4DC9-97FA-7DBDDB79B2C5}"/>
              </a:ext>
            </a:extLst>
          </p:cNvPr>
          <p:cNvSpPr>
            <a:spLocks noGrp="1"/>
          </p:cNvSpPr>
          <p:nvPr>
            <p:ph type="ftr" sz="quarter" idx="11"/>
          </p:nvPr>
        </p:nvSpPr>
        <p:spPr/>
        <p:txBody>
          <a:bodyPr/>
          <a:lstStyle/>
          <a:p>
            <a:r>
              <a:rPr lang="de-DE"/>
              <a:t>Referat Informationsprojekt Enlightenment</a:t>
            </a:r>
            <a:endParaRPr lang="de-CH"/>
          </a:p>
        </p:txBody>
      </p:sp>
      <p:sp>
        <p:nvSpPr>
          <p:cNvPr id="6" name="Foliennummernplatzhalter 5">
            <a:extLst>
              <a:ext uri="{FF2B5EF4-FFF2-40B4-BE49-F238E27FC236}">
                <a16:creationId xmlns:a16="http://schemas.microsoft.com/office/drawing/2014/main" xmlns="" id="{8A1EDDC6-9C33-4DCF-9E88-E14231703A14}"/>
              </a:ext>
            </a:extLst>
          </p:cNvPr>
          <p:cNvSpPr>
            <a:spLocks noGrp="1"/>
          </p:cNvSpPr>
          <p:nvPr>
            <p:ph type="sldNum" sz="quarter" idx="12"/>
          </p:nvPr>
        </p:nvSpPr>
        <p:spPr/>
        <p:txBody>
          <a:bodyPr/>
          <a:lstStyle/>
          <a:p>
            <a:fld id="{C0515CF1-E933-4CBA-BFEB-ED7DE7B8B6F2}" type="slidenum">
              <a:rPr lang="de-CH" smtClean="0"/>
              <a:t>2</a:t>
            </a:fld>
            <a:endParaRPr lang="de-CH"/>
          </a:p>
        </p:txBody>
      </p:sp>
      <p:pic>
        <p:nvPicPr>
          <p:cNvPr id="9" name="Grafik 8">
            <a:extLst>
              <a:ext uri="{FF2B5EF4-FFF2-40B4-BE49-F238E27FC236}">
                <a16:creationId xmlns:a16="http://schemas.microsoft.com/office/drawing/2014/main" xmlns="" id="{01AE11B0-A050-43EB-B4F0-009057CC7F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936466" y="1915317"/>
            <a:ext cx="4091467" cy="4351339"/>
          </a:xfrm>
          <a:prstGeom prst="rect">
            <a:avLst/>
          </a:prstGeom>
        </p:spPr>
      </p:pic>
    </p:spTree>
    <p:extLst>
      <p:ext uri="{BB962C8B-B14F-4D97-AF65-F5344CB8AC3E}">
        <p14:creationId xmlns:p14="http://schemas.microsoft.com/office/powerpoint/2010/main" val="243217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8ABFE404-8D65-4573-A3EF-6DF477936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73749" y="4610244"/>
            <a:ext cx="3649703" cy="1714500"/>
          </a:xfrm>
        </p:spPr>
        <p:txBody>
          <a:bodyPr vert="horz" lIns="91440" tIns="45720" rIns="91440" bIns="45720" rtlCol="0" anchor="ctr">
            <a:normAutofit/>
          </a:bodyPr>
          <a:lstStyle/>
          <a:p>
            <a:r>
              <a:rPr lang="en-US" sz="2800" kern="1200">
                <a:solidFill>
                  <a:schemeClr val="tx1"/>
                </a:solidFill>
                <a:latin typeface="+mj-lt"/>
                <a:ea typeface="+mj-ea"/>
                <a:cs typeface="+mj-cs"/>
              </a:rPr>
              <a:t>		SCHWEIZER GESUNDHEITSSYSTEM</a:t>
            </a:r>
          </a:p>
        </p:txBody>
      </p:sp>
      <p:pic>
        <p:nvPicPr>
          <p:cNvPr id="13" name="Inhaltsplatzhalter 12" descr="Ein Bild, das draußen, stehend, Silhouette enthält.&#10;&#10;Automatisch generierte Beschreibung">
            <a:extLst>
              <a:ext uri="{FF2B5EF4-FFF2-40B4-BE49-F238E27FC236}">
                <a16:creationId xmlns:a16="http://schemas.microsoft.com/office/drawing/2014/main" xmlns="" id="{E5B90B40-B9CC-469C-9216-C7DE88A09FE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23758" r="36337" b="1"/>
          <a:stretch/>
        </p:blipFill>
        <p:spPr>
          <a:xfrm>
            <a:off x="673749" y="370320"/>
            <a:ext cx="3716238" cy="4051011"/>
          </a:xfrm>
          <a:prstGeom prst="rect">
            <a:avLst/>
          </a:prstGeom>
        </p:spPr>
      </p:pic>
      <p:pic>
        <p:nvPicPr>
          <p:cNvPr id="5" name="Grafik 4" descr="Ein Bild, das Strick, Verbinder enthält.&#10;&#10;Automatisch generierte Beschreibung">
            <a:extLst>
              <a:ext uri="{FF2B5EF4-FFF2-40B4-BE49-F238E27FC236}">
                <a16:creationId xmlns:a16="http://schemas.microsoft.com/office/drawing/2014/main" xmlns="" id="{4F631704-94E5-4593-B05B-1F7AA7E548E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r="-2" b="10062"/>
          <a:stretch/>
        </p:blipFill>
        <p:spPr>
          <a:xfrm>
            <a:off x="4719344" y="370320"/>
            <a:ext cx="6798905" cy="4051011"/>
          </a:xfrm>
          <a:prstGeom prst="rect">
            <a:avLst/>
          </a:prstGeom>
        </p:spPr>
      </p:pic>
      <p:cxnSp>
        <p:nvCxnSpPr>
          <p:cNvPr id="20" name="Straight Connector 19">
            <a:extLst>
              <a:ext uri="{FF2B5EF4-FFF2-40B4-BE49-F238E27FC236}">
                <a16:creationId xmlns:a16="http://schemas.microsoft.com/office/drawing/2014/main" xmlns="" id="{AF5191F1-A1C8-4AEE-8007-DF304E42B1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xmlns="" id="{A842C115-B94C-453B-B9D4-F4EFD2D720C7}"/>
              </a:ext>
            </a:extLst>
          </p:cNvPr>
          <p:cNvSpPr txBox="1"/>
          <p:nvPr/>
        </p:nvSpPr>
        <p:spPr>
          <a:xfrm>
            <a:off x="4793019" y="4610244"/>
            <a:ext cx="6725232" cy="1714500"/>
          </a:xfrm>
          <a:prstGeom prst="rect">
            <a:avLst/>
          </a:prstGeom>
        </p:spPr>
        <p:txBody>
          <a:bodyPr vert="horz" lIns="91440" tIns="45720" rIns="91440" bIns="45720" rtlCol="0" anchor="ctr">
            <a:normAutofit fontScale="70000" lnSpcReduction="20000"/>
          </a:bodyPr>
          <a:lstStyle/>
          <a:p>
            <a:pPr marL="342900" indent="-228600">
              <a:lnSpc>
                <a:spcPct val="90000"/>
              </a:lnSpc>
              <a:spcAft>
                <a:spcPts val="600"/>
              </a:spcAft>
              <a:buFont typeface="Arial" panose="020B0604020202020204" pitchFamily="34" charset="0"/>
              <a:buChar char="•"/>
            </a:pPr>
            <a:r>
              <a:rPr lang="en-US" sz="2400" dirty="0" err="1"/>
              <a:t>Regelung</a:t>
            </a:r>
            <a:r>
              <a:rPr lang="en-US" sz="2400" dirty="0"/>
              <a:t> </a:t>
            </a:r>
            <a:r>
              <a:rPr lang="en-US" sz="2400" dirty="0" err="1"/>
              <a:t>über</a:t>
            </a:r>
            <a:r>
              <a:rPr lang="en-US" sz="2400" dirty="0"/>
              <a:t> </a:t>
            </a:r>
            <a:r>
              <a:rPr lang="en-US" sz="2400" dirty="0" err="1"/>
              <a:t>Kantone</a:t>
            </a:r>
            <a:r>
              <a:rPr lang="en-US" sz="2400" dirty="0"/>
              <a:t>, </a:t>
            </a:r>
            <a:r>
              <a:rPr lang="en-US" sz="2400" dirty="0" err="1"/>
              <a:t>wenig</a:t>
            </a:r>
            <a:r>
              <a:rPr lang="en-US" sz="2400" dirty="0"/>
              <a:t> </a:t>
            </a:r>
            <a:r>
              <a:rPr lang="en-US" sz="2400" dirty="0" err="1"/>
              <a:t>über</a:t>
            </a:r>
            <a:r>
              <a:rPr lang="en-US" sz="2400" dirty="0"/>
              <a:t> Bund (</a:t>
            </a:r>
            <a:r>
              <a:rPr lang="en-US" sz="2400" dirty="0" err="1"/>
              <a:t>Bsp</a:t>
            </a:r>
            <a:r>
              <a:rPr lang="en-US" sz="2400" dirty="0"/>
              <a:t>. </a:t>
            </a:r>
            <a:r>
              <a:rPr lang="en-US" sz="2400" dirty="0" err="1"/>
              <a:t>Höhe</a:t>
            </a:r>
            <a:r>
              <a:rPr lang="en-US" sz="2400" dirty="0"/>
              <a:t> Franchise)</a:t>
            </a:r>
          </a:p>
          <a:p>
            <a:pPr marL="342900" indent="-228600">
              <a:lnSpc>
                <a:spcPct val="90000"/>
              </a:lnSpc>
              <a:spcAft>
                <a:spcPts val="600"/>
              </a:spcAft>
              <a:buFont typeface="Arial" panose="020B0604020202020204" pitchFamily="34" charset="0"/>
              <a:buChar char="•"/>
            </a:pPr>
            <a:r>
              <a:rPr lang="en-US" sz="2400" dirty="0" err="1"/>
              <a:t>Solidaritätsprinzip</a:t>
            </a:r>
            <a:r>
              <a:rPr lang="en-US" sz="2400" dirty="0"/>
              <a:t>- </a:t>
            </a:r>
            <a:r>
              <a:rPr lang="en-US" sz="2400" dirty="0" err="1"/>
              <a:t>Jeder</a:t>
            </a:r>
            <a:r>
              <a:rPr lang="en-US" sz="2400" dirty="0"/>
              <a:t> hat </a:t>
            </a:r>
            <a:r>
              <a:rPr lang="en-US" sz="2400" dirty="0" err="1"/>
              <a:t>Zugriff</a:t>
            </a:r>
            <a:r>
              <a:rPr lang="en-US" sz="2400" dirty="0"/>
              <a:t> auf </a:t>
            </a:r>
            <a:r>
              <a:rPr lang="en-US" sz="2400" dirty="0" err="1"/>
              <a:t>eine</a:t>
            </a:r>
            <a:r>
              <a:rPr lang="en-US" sz="2400" dirty="0"/>
              <a:t> </a:t>
            </a:r>
            <a:r>
              <a:rPr lang="en-US" sz="2400" dirty="0" err="1"/>
              <a:t>qualitativ</a:t>
            </a:r>
            <a:r>
              <a:rPr lang="en-US" sz="2400" dirty="0"/>
              <a:t> </a:t>
            </a:r>
            <a:r>
              <a:rPr lang="en-US" sz="2400" dirty="0" err="1"/>
              <a:t>sehr</a:t>
            </a:r>
            <a:r>
              <a:rPr lang="en-US" sz="2400" dirty="0"/>
              <a:t> </a:t>
            </a:r>
            <a:r>
              <a:rPr lang="en-US" sz="2400" dirty="0" err="1"/>
              <a:t>gute</a:t>
            </a:r>
            <a:r>
              <a:rPr lang="en-US" sz="2400" dirty="0"/>
              <a:t> </a:t>
            </a:r>
            <a:r>
              <a:rPr lang="en-US" sz="2400" dirty="0" err="1"/>
              <a:t>Versorgung</a:t>
            </a:r>
            <a:r>
              <a:rPr lang="en-US" sz="2400" dirty="0"/>
              <a:t>, </a:t>
            </a:r>
            <a:r>
              <a:rPr lang="en-US" sz="2400" dirty="0" err="1"/>
              <a:t>kurze</a:t>
            </a:r>
            <a:r>
              <a:rPr lang="en-US" sz="2400" dirty="0"/>
              <a:t> </a:t>
            </a:r>
            <a:r>
              <a:rPr lang="en-US" sz="2400" dirty="0" err="1"/>
              <a:t>Wartezeiten</a:t>
            </a:r>
            <a:r>
              <a:rPr lang="en-US" sz="2400" dirty="0"/>
              <a:t> (</a:t>
            </a:r>
            <a:r>
              <a:rPr lang="en-US" sz="2400" dirty="0" err="1"/>
              <a:t>Hausarzt</a:t>
            </a:r>
            <a:r>
              <a:rPr lang="en-US" sz="2400" dirty="0"/>
              <a:t>)</a:t>
            </a:r>
          </a:p>
          <a:p>
            <a:pPr marL="342900" indent="-228600">
              <a:lnSpc>
                <a:spcPct val="90000"/>
              </a:lnSpc>
              <a:spcAft>
                <a:spcPts val="600"/>
              </a:spcAft>
              <a:buFont typeface="Arial" panose="020B0604020202020204" pitchFamily="34" charset="0"/>
              <a:buChar char="•"/>
            </a:pPr>
            <a:r>
              <a:rPr lang="en-US" sz="2400" dirty="0" err="1"/>
              <a:t>Stationäre</a:t>
            </a:r>
            <a:r>
              <a:rPr lang="en-US" sz="2400" dirty="0"/>
              <a:t> </a:t>
            </a:r>
            <a:r>
              <a:rPr lang="en-US" sz="2400" dirty="0" err="1"/>
              <a:t>Leistungen</a:t>
            </a:r>
            <a:r>
              <a:rPr lang="en-US" sz="2400" dirty="0"/>
              <a:t> </a:t>
            </a:r>
            <a:r>
              <a:rPr lang="en-US" sz="2400" dirty="0" err="1"/>
              <a:t>werden</a:t>
            </a:r>
            <a:r>
              <a:rPr lang="en-US" sz="2400" dirty="0"/>
              <a:t> </a:t>
            </a:r>
            <a:r>
              <a:rPr lang="en-US" sz="2400" dirty="0" err="1"/>
              <a:t>zu</a:t>
            </a:r>
            <a:r>
              <a:rPr lang="en-US" sz="2400" dirty="0"/>
              <a:t> 55% </a:t>
            </a:r>
            <a:r>
              <a:rPr lang="en-US" sz="2400" dirty="0" err="1"/>
              <a:t>vom</a:t>
            </a:r>
            <a:r>
              <a:rPr lang="en-US" sz="2400" dirty="0"/>
              <a:t> Kanton und 45% von der </a:t>
            </a:r>
            <a:r>
              <a:rPr lang="en-US" sz="2400" dirty="0" err="1"/>
              <a:t>Krankenkasse</a:t>
            </a:r>
            <a:r>
              <a:rPr lang="en-US" sz="2400" dirty="0"/>
              <a:t> </a:t>
            </a:r>
            <a:r>
              <a:rPr lang="en-US" sz="2400" dirty="0" err="1"/>
              <a:t>finanziert</a:t>
            </a:r>
            <a:r>
              <a:rPr lang="en-US" sz="2400" dirty="0"/>
              <a:t>, </a:t>
            </a:r>
            <a:r>
              <a:rPr lang="en-US" sz="2400" dirty="0" err="1"/>
              <a:t>Ambulante</a:t>
            </a:r>
            <a:r>
              <a:rPr lang="en-US" sz="2400" dirty="0"/>
              <a:t> </a:t>
            </a:r>
            <a:r>
              <a:rPr lang="en-US" sz="2400" dirty="0" err="1"/>
              <a:t>Leistungen</a:t>
            </a:r>
            <a:r>
              <a:rPr lang="en-US" sz="2400" dirty="0"/>
              <a:t> </a:t>
            </a:r>
            <a:r>
              <a:rPr lang="en-US" sz="2400" dirty="0" err="1"/>
              <a:t>zu</a:t>
            </a:r>
            <a:r>
              <a:rPr lang="en-US" sz="2400" dirty="0"/>
              <a:t> 100% </a:t>
            </a:r>
          </a:p>
          <a:p>
            <a:pPr marL="342900" indent="-228600">
              <a:lnSpc>
                <a:spcPct val="90000"/>
              </a:lnSpc>
              <a:spcAft>
                <a:spcPts val="600"/>
              </a:spcAft>
              <a:buFont typeface="Arial" panose="020B0604020202020204" pitchFamily="34" charset="0"/>
              <a:buChar char="•"/>
            </a:pPr>
            <a:r>
              <a:rPr lang="en-US" sz="2400" dirty="0" err="1"/>
              <a:t>Kompliziertes</a:t>
            </a:r>
            <a:r>
              <a:rPr lang="en-US" sz="2400" dirty="0"/>
              <a:t> und </a:t>
            </a:r>
            <a:r>
              <a:rPr lang="en-US" sz="2400" dirty="0" err="1"/>
              <a:t>teures</a:t>
            </a:r>
            <a:r>
              <a:rPr lang="en-US" sz="2400" dirty="0"/>
              <a:t> System</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6" name="Datumsplatzhalter 5">
            <a:extLst>
              <a:ext uri="{FF2B5EF4-FFF2-40B4-BE49-F238E27FC236}">
                <a16:creationId xmlns:a16="http://schemas.microsoft.com/office/drawing/2014/main" xmlns="" id="{4034B6AB-A903-48C7-A59C-20521FE9CF8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tx1">
                    <a:alpha val="70000"/>
                  </a:schemeClr>
                </a:solidFill>
              </a:rPr>
              <a:t>15.04.2022</a:t>
            </a:r>
          </a:p>
        </p:txBody>
      </p:sp>
      <p:sp>
        <p:nvSpPr>
          <p:cNvPr id="7" name="Fußzeilenplatzhalter 6">
            <a:extLst>
              <a:ext uri="{FF2B5EF4-FFF2-40B4-BE49-F238E27FC236}">
                <a16:creationId xmlns:a16="http://schemas.microsoft.com/office/drawing/2014/main" xmlns="" id="{5CC9FD69-3223-4DBB-88FD-13FE893E5978}"/>
              </a:ext>
            </a:extLst>
          </p:cNvPr>
          <p:cNvSpPr>
            <a:spLocks noGrp="1"/>
          </p:cNvSpPr>
          <p:nvPr>
            <p:ph type="ftr" sz="quarter" idx="11"/>
          </p:nvPr>
        </p:nvSpPr>
        <p:spPr>
          <a:xfrm>
            <a:off x="4793019" y="6356350"/>
            <a:ext cx="4114800" cy="365125"/>
          </a:xfrm>
        </p:spPr>
        <p:txBody>
          <a:bodyPr vert="horz" lIns="91440" tIns="45720" rIns="91440" bIns="45720" rtlCol="0" anchor="ctr">
            <a:normAutofit/>
          </a:bodyPr>
          <a:lstStyle/>
          <a:p>
            <a:pPr algn="l">
              <a:spcAft>
                <a:spcPts val="600"/>
              </a:spcAft>
            </a:pPr>
            <a:r>
              <a:rPr lang="en-US" kern="1200">
                <a:solidFill>
                  <a:schemeClr val="tx1">
                    <a:alpha val="70000"/>
                  </a:schemeClr>
                </a:solidFill>
                <a:latin typeface="+mn-lt"/>
                <a:ea typeface="+mn-ea"/>
                <a:cs typeface="+mn-cs"/>
              </a:rPr>
              <a:t>Referat Informationsprojekt Enlightenment</a:t>
            </a:r>
          </a:p>
        </p:txBody>
      </p:sp>
      <p:sp>
        <p:nvSpPr>
          <p:cNvPr id="8" name="Foliennummernplatzhalter 7">
            <a:extLst>
              <a:ext uri="{FF2B5EF4-FFF2-40B4-BE49-F238E27FC236}">
                <a16:creationId xmlns:a16="http://schemas.microsoft.com/office/drawing/2014/main" xmlns="" id="{C1BD57DA-8623-4B46-ADF4-AD46EBACB1F1}"/>
              </a:ext>
            </a:extLst>
          </p:cNvPr>
          <p:cNvSpPr>
            <a:spLocks noGrp="1"/>
          </p:cNvSpPr>
          <p:nvPr>
            <p:ph type="sldNum" sz="quarter" idx="12"/>
          </p:nvPr>
        </p:nvSpPr>
        <p:spPr>
          <a:xfrm>
            <a:off x="9064256" y="6356350"/>
            <a:ext cx="2289544" cy="365125"/>
          </a:xfrm>
        </p:spPr>
        <p:txBody>
          <a:bodyPr vert="horz" lIns="91440" tIns="45720" rIns="91440" bIns="45720" rtlCol="0" anchor="ctr">
            <a:normAutofit/>
          </a:bodyPr>
          <a:lstStyle/>
          <a:p>
            <a:pPr>
              <a:spcAft>
                <a:spcPts val="600"/>
              </a:spcAft>
            </a:pPr>
            <a:fld id="{C0515CF1-E933-4CBA-BFEB-ED7DE7B8B6F2}" type="slidenum">
              <a:rPr lang="en-US">
                <a:solidFill>
                  <a:schemeClr val="tx1">
                    <a:alpha val="70000"/>
                  </a:schemeClr>
                </a:solidFill>
              </a:rPr>
              <a:pPr>
                <a:spcAft>
                  <a:spcPts val="600"/>
                </a:spcAft>
              </a:pPr>
              <a:t>3</a:t>
            </a:fld>
            <a:endParaRPr lang="en-US">
              <a:solidFill>
                <a:schemeClr val="tx1">
                  <a:alpha val="70000"/>
                </a:schemeClr>
              </a:solidFill>
            </a:endParaRPr>
          </a:p>
        </p:txBody>
      </p:sp>
    </p:spTree>
    <p:extLst>
      <p:ext uri="{BB962C8B-B14F-4D97-AF65-F5344CB8AC3E}">
        <p14:creationId xmlns:p14="http://schemas.microsoft.com/office/powerpoint/2010/main" val="198258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nhaltsplatzhalter 7" descr="Ein Bild, das Person, Wand, drinnen, Krankenhauszimmer enthält.&#10;&#10;Automatisch generierte Beschreibung">
            <a:extLst>
              <a:ext uri="{FF2B5EF4-FFF2-40B4-BE49-F238E27FC236}">
                <a16:creationId xmlns:a16="http://schemas.microsoft.com/office/drawing/2014/main" xmlns="" id="{169B6647-3492-4E7F-8E61-6765F6D30C31}"/>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640" r="6493" b="-1"/>
          <a:stretch/>
        </p:blipFill>
        <p:spPr>
          <a:xfrm>
            <a:off x="20" y="10"/>
            <a:ext cx="12188930" cy="6857990"/>
          </a:xfrm>
          <a:prstGeom prst="rect">
            <a:avLst/>
          </a:prstGeom>
        </p:spPr>
      </p:pic>
      <p:sp>
        <p:nvSpPr>
          <p:cNvPr id="2" name="Titel 1">
            <a:extLst>
              <a:ext uri="{FF2B5EF4-FFF2-40B4-BE49-F238E27FC236}">
                <a16:creationId xmlns:a16="http://schemas.microsoft.com/office/drawing/2014/main" xmlns="" id="{5F89372A-CBBC-4D33-BB8B-2111809B8610}"/>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		FACHKRÄFTEMANGEL</a:t>
            </a:r>
          </a:p>
        </p:txBody>
      </p:sp>
      <p:sp>
        <p:nvSpPr>
          <p:cNvPr id="15" name="sketchy line">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umsplatzhalter 3">
            <a:extLst>
              <a:ext uri="{FF2B5EF4-FFF2-40B4-BE49-F238E27FC236}">
                <a16:creationId xmlns:a16="http://schemas.microsoft.com/office/drawing/2014/main" xmlns="" id="{B895568F-3D00-4B3A-B2A9-20A6AEB25CB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15.04.2022</a:t>
            </a:r>
          </a:p>
        </p:txBody>
      </p:sp>
      <p:sp>
        <p:nvSpPr>
          <p:cNvPr id="5" name="Fußzeilenplatzhalter 4">
            <a:extLst>
              <a:ext uri="{FF2B5EF4-FFF2-40B4-BE49-F238E27FC236}">
                <a16:creationId xmlns:a16="http://schemas.microsoft.com/office/drawing/2014/main" xmlns="" id="{C46D74AF-5D58-4AD6-9F58-201D920EB89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Referat Informationsprojekt Enlightenment</a:t>
            </a:r>
          </a:p>
        </p:txBody>
      </p:sp>
      <p:sp>
        <p:nvSpPr>
          <p:cNvPr id="6" name="Foliennummernplatzhalter 5">
            <a:extLst>
              <a:ext uri="{FF2B5EF4-FFF2-40B4-BE49-F238E27FC236}">
                <a16:creationId xmlns:a16="http://schemas.microsoft.com/office/drawing/2014/main" xmlns="" id="{D3B99343-262D-496C-9F49-4B5FA8DAA3A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0515CF1-E933-4CBA-BFEB-ED7DE7B8B6F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365277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6779AAD-1724-42CD-B6E7-1FD42666C994}"/>
              </a:ext>
            </a:extLst>
          </p:cNvPr>
          <p:cNvSpPr>
            <a:spLocks noGrp="1"/>
          </p:cNvSpPr>
          <p:nvPr>
            <p:ph type="title"/>
          </p:nvPr>
        </p:nvSpPr>
        <p:spPr/>
        <p:txBody>
          <a:bodyPr/>
          <a:lstStyle/>
          <a:p>
            <a:r>
              <a:rPr lang="de-CH" dirty="0"/>
              <a:t>	</a:t>
            </a:r>
          </a:p>
        </p:txBody>
      </p:sp>
      <p:sp>
        <p:nvSpPr>
          <p:cNvPr id="3" name="Inhaltsplatzhalter 2">
            <a:extLst>
              <a:ext uri="{FF2B5EF4-FFF2-40B4-BE49-F238E27FC236}">
                <a16:creationId xmlns:a16="http://schemas.microsoft.com/office/drawing/2014/main" xmlns="" id="{4C2E8847-049E-482D-BD52-D7CA653D5CDF}"/>
              </a:ext>
            </a:extLst>
          </p:cNvPr>
          <p:cNvSpPr>
            <a:spLocks noGrp="1"/>
          </p:cNvSpPr>
          <p:nvPr>
            <p:ph idx="1"/>
          </p:nvPr>
        </p:nvSpPr>
        <p:spPr/>
        <p:txBody>
          <a:bodyPr>
            <a:normAutofit/>
          </a:bodyPr>
          <a:lstStyle/>
          <a:p>
            <a:pPr marL="0" indent="0">
              <a:buNone/>
            </a:pPr>
            <a:endParaRPr lang="de-CH" sz="4500" dirty="0"/>
          </a:p>
          <a:p>
            <a:pPr marL="0" indent="0">
              <a:buNone/>
            </a:pPr>
            <a:endParaRPr lang="de-CH" sz="4500" dirty="0">
              <a:latin typeface="Arial" panose="020B0604020202020204" pitchFamily="34" charset="0"/>
              <a:cs typeface="Arial" panose="020B0604020202020204" pitchFamily="34" charset="0"/>
            </a:endParaRPr>
          </a:p>
        </p:txBody>
      </p:sp>
      <p:sp>
        <p:nvSpPr>
          <p:cNvPr id="4" name="Datumsplatzhalter 3">
            <a:extLst>
              <a:ext uri="{FF2B5EF4-FFF2-40B4-BE49-F238E27FC236}">
                <a16:creationId xmlns:a16="http://schemas.microsoft.com/office/drawing/2014/main" xmlns="" id="{9029AEC7-6D01-4366-BF1E-58E210F2C1F3}"/>
              </a:ext>
            </a:extLst>
          </p:cNvPr>
          <p:cNvSpPr>
            <a:spLocks noGrp="1"/>
          </p:cNvSpPr>
          <p:nvPr>
            <p:ph type="dt" sz="half" idx="10"/>
          </p:nvPr>
        </p:nvSpPr>
        <p:spPr/>
        <p:txBody>
          <a:bodyPr/>
          <a:lstStyle/>
          <a:p>
            <a:r>
              <a:rPr lang="de-DE"/>
              <a:t>15.04.2022</a:t>
            </a:r>
            <a:endParaRPr lang="de-CH"/>
          </a:p>
        </p:txBody>
      </p:sp>
      <p:sp>
        <p:nvSpPr>
          <p:cNvPr id="5" name="Fußzeilenplatzhalter 4">
            <a:extLst>
              <a:ext uri="{FF2B5EF4-FFF2-40B4-BE49-F238E27FC236}">
                <a16:creationId xmlns:a16="http://schemas.microsoft.com/office/drawing/2014/main" xmlns="" id="{47D6624D-74B1-43A2-8DE0-DEB6A728D6EB}"/>
              </a:ext>
            </a:extLst>
          </p:cNvPr>
          <p:cNvSpPr>
            <a:spLocks noGrp="1"/>
          </p:cNvSpPr>
          <p:nvPr>
            <p:ph type="ftr" sz="quarter" idx="11"/>
          </p:nvPr>
        </p:nvSpPr>
        <p:spPr/>
        <p:txBody>
          <a:bodyPr/>
          <a:lstStyle/>
          <a:p>
            <a:r>
              <a:rPr lang="de-DE"/>
              <a:t>Referat Informationsprojekt Enlightenment</a:t>
            </a:r>
            <a:endParaRPr lang="de-CH"/>
          </a:p>
        </p:txBody>
      </p:sp>
      <p:sp>
        <p:nvSpPr>
          <p:cNvPr id="6" name="Foliennummernplatzhalter 5">
            <a:extLst>
              <a:ext uri="{FF2B5EF4-FFF2-40B4-BE49-F238E27FC236}">
                <a16:creationId xmlns:a16="http://schemas.microsoft.com/office/drawing/2014/main" xmlns="" id="{827089B9-AA3F-45EA-87DF-3A4616BC28CB}"/>
              </a:ext>
            </a:extLst>
          </p:cNvPr>
          <p:cNvSpPr>
            <a:spLocks noGrp="1"/>
          </p:cNvSpPr>
          <p:nvPr>
            <p:ph type="sldNum" sz="quarter" idx="12"/>
          </p:nvPr>
        </p:nvSpPr>
        <p:spPr/>
        <p:txBody>
          <a:bodyPr/>
          <a:lstStyle/>
          <a:p>
            <a:fld id="{C0515CF1-E933-4CBA-BFEB-ED7DE7B8B6F2}" type="slidenum">
              <a:rPr lang="de-CH" smtClean="0"/>
              <a:t>5</a:t>
            </a:fld>
            <a:endParaRPr lang="de-CH"/>
          </a:p>
        </p:txBody>
      </p:sp>
      <p:sp>
        <p:nvSpPr>
          <p:cNvPr id="7" name="Textfeld 6">
            <a:extLst>
              <a:ext uri="{FF2B5EF4-FFF2-40B4-BE49-F238E27FC236}">
                <a16:creationId xmlns:a16="http://schemas.microsoft.com/office/drawing/2014/main" xmlns="" id="{381D12D8-AE60-4712-A11B-8544ED26F9B4}"/>
              </a:ext>
            </a:extLst>
          </p:cNvPr>
          <p:cNvSpPr txBox="1"/>
          <p:nvPr/>
        </p:nvSpPr>
        <p:spPr>
          <a:xfrm>
            <a:off x="2765385" y="634738"/>
            <a:ext cx="8310623" cy="769441"/>
          </a:xfrm>
          <a:prstGeom prst="rect">
            <a:avLst/>
          </a:prstGeom>
          <a:noFill/>
        </p:spPr>
        <p:txBody>
          <a:bodyPr wrap="square" rtlCol="0">
            <a:spAutoFit/>
          </a:bodyPr>
          <a:lstStyle/>
          <a:p>
            <a:r>
              <a:rPr lang="de-CH" sz="4400" dirty="0"/>
              <a:t>KRANKENKASSE</a:t>
            </a:r>
          </a:p>
        </p:txBody>
      </p:sp>
      <p:sp>
        <p:nvSpPr>
          <p:cNvPr id="8" name="Textfeld 7">
            <a:extLst>
              <a:ext uri="{FF2B5EF4-FFF2-40B4-BE49-F238E27FC236}">
                <a16:creationId xmlns:a16="http://schemas.microsoft.com/office/drawing/2014/main" xmlns="" id="{50EFF3AC-0490-4C02-AE6B-42942D56DD61}"/>
              </a:ext>
            </a:extLst>
          </p:cNvPr>
          <p:cNvSpPr txBox="1"/>
          <p:nvPr/>
        </p:nvSpPr>
        <p:spPr>
          <a:xfrm>
            <a:off x="963110" y="1941284"/>
            <a:ext cx="10265780" cy="4247317"/>
          </a:xfrm>
          <a:prstGeom prst="rect">
            <a:avLst/>
          </a:prstGeom>
          <a:noFill/>
        </p:spPr>
        <p:txBody>
          <a:bodyPr wrap="square" rtlCol="0">
            <a:spAutoFit/>
          </a:bodyPr>
          <a:lstStyle/>
          <a:p>
            <a:r>
              <a:rPr lang="de-CH" dirty="0"/>
              <a:t>Grundversicherung 3 Modelle: 	Telemedizin mit und ohne freie </a:t>
            </a:r>
            <a:r>
              <a:rPr lang="de-CH" dirty="0" err="1"/>
              <a:t>Artzwahl</a:t>
            </a:r>
            <a:endParaRPr lang="de-CH" dirty="0"/>
          </a:p>
          <a:p>
            <a:r>
              <a:rPr lang="de-CH" dirty="0"/>
              <a:t>OBLIGATORISCH			Hausarzt Modell</a:t>
            </a:r>
          </a:p>
          <a:p>
            <a:r>
              <a:rPr lang="de-CH" i="1" dirty="0"/>
              <a:t>Alle gleich</a:t>
            </a:r>
            <a:r>
              <a:rPr lang="de-CH" dirty="0"/>
              <a:t>			Freie Arztwahl</a:t>
            </a:r>
          </a:p>
          <a:p>
            <a:endParaRPr lang="de-CH" dirty="0"/>
          </a:p>
          <a:p>
            <a:r>
              <a:rPr lang="de-CH" dirty="0"/>
              <a:t>Ambulante Zusatzversicherungen: 	Zahnversicherung für Zahnbehandlungen, Dentalhygiene und </a:t>
            </a:r>
          </a:p>
          <a:p>
            <a:r>
              <a:rPr lang="de-CH" dirty="0"/>
              <a:t>FREIWILLIG 			Korrektur Zahnstellung</a:t>
            </a:r>
          </a:p>
          <a:p>
            <a:r>
              <a:rPr lang="de-CH" i="1" dirty="0"/>
              <a:t>Grosse Unterschiede</a:t>
            </a:r>
            <a:r>
              <a:rPr lang="de-CH" dirty="0"/>
              <a:t>		Gesundheitschecks und Reiseimpfungen</a:t>
            </a:r>
          </a:p>
          <a:p>
            <a:r>
              <a:rPr lang="de-CH" dirty="0"/>
              <a:t>				Brillen, Kontaktlinsen</a:t>
            </a:r>
          </a:p>
          <a:p>
            <a:r>
              <a:rPr lang="de-CH" dirty="0"/>
              <a:t>				Behandlungskosten Ausland und Transportkosten</a:t>
            </a:r>
          </a:p>
          <a:p>
            <a:r>
              <a:rPr lang="de-CH" dirty="0"/>
              <a:t>				Alternative Medizin</a:t>
            </a:r>
          </a:p>
          <a:p>
            <a:r>
              <a:rPr lang="de-CH" dirty="0"/>
              <a:t>				Psychotherapie</a:t>
            </a:r>
          </a:p>
          <a:p>
            <a:r>
              <a:rPr lang="de-CH" dirty="0"/>
              <a:t>				Zusätzliche Medikamente</a:t>
            </a:r>
          </a:p>
          <a:p>
            <a:r>
              <a:rPr lang="de-CH" dirty="0"/>
              <a:t>				Fitness und Wellness</a:t>
            </a:r>
          </a:p>
          <a:p>
            <a:r>
              <a:rPr lang="de-CH" dirty="0"/>
              <a:t>Spitalzusatzversicherungen: 		Halbprivat 	</a:t>
            </a:r>
          </a:p>
          <a:p>
            <a:r>
              <a:rPr lang="de-CH" dirty="0"/>
              <a:t>FREIWILLIG 			Privat</a:t>
            </a:r>
          </a:p>
        </p:txBody>
      </p:sp>
      <p:sp>
        <p:nvSpPr>
          <p:cNvPr id="10" name="Pfeil: nach oben 9">
            <a:extLst>
              <a:ext uri="{FF2B5EF4-FFF2-40B4-BE49-F238E27FC236}">
                <a16:creationId xmlns:a16="http://schemas.microsoft.com/office/drawing/2014/main" xmlns="" id="{E42E15D3-C9E9-420C-80DD-015704CEEAEA}"/>
              </a:ext>
            </a:extLst>
          </p:cNvPr>
          <p:cNvSpPr/>
          <p:nvPr/>
        </p:nvSpPr>
        <p:spPr>
          <a:xfrm rot="10800000">
            <a:off x="10809790" y="1916372"/>
            <a:ext cx="532436" cy="4488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xmlns="" id="{83E65593-8E49-42B7-BE4A-0EF77B79DF9C}"/>
              </a:ext>
            </a:extLst>
          </p:cNvPr>
          <p:cNvSpPr txBox="1"/>
          <p:nvPr/>
        </p:nvSpPr>
        <p:spPr>
          <a:xfrm flipH="1">
            <a:off x="10728477" y="1461572"/>
            <a:ext cx="1250646" cy="369332"/>
          </a:xfrm>
          <a:prstGeom prst="rect">
            <a:avLst/>
          </a:prstGeom>
          <a:noFill/>
        </p:spPr>
        <p:txBody>
          <a:bodyPr wrap="square" rtlCol="0">
            <a:spAutoFit/>
          </a:bodyPr>
          <a:lstStyle/>
          <a:p>
            <a:r>
              <a:rPr lang="de-CH" dirty="0"/>
              <a:t>PREIS</a:t>
            </a:r>
          </a:p>
        </p:txBody>
      </p:sp>
      <p:sp>
        <p:nvSpPr>
          <p:cNvPr id="12" name="Scrollen: horizontal 11">
            <a:extLst>
              <a:ext uri="{FF2B5EF4-FFF2-40B4-BE49-F238E27FC236}">
                <a16:creationId xmlns:a16="http://schemas.microsoft.com/office/drawing/2014/main" xmlns="" id="{AA1CBD5B-7B78-431E-A595-57F134CDA5F9}"/>
              </a:ext>
            </a:extLst>
          </p:cNvPr>
          <p:cNvSpPr/>
          <p:nvPr/>
        </p:nvSpPr>
        <p:spPr>
          <a:xfrm>
            <a:off x="7951808" y="365125"/>
            <a:ext cx="2939969" cy="114167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CH" dirty="0"/>
              <a:t>Krankenkassenvergleich: Beratung oder comparis.ch. </a:t>
            </a:r>
          </a:p>
        </p:txBody>
      </p:sp>
      <p:pic>
        <p:nvPicPr>
          <p:cNvPr id="14" name="Grafik 13">
            <a:extLst>
              <a:ext uri="{FF2B5EF4-FFF2-40B4-BE49-F238E27FC236}">
                <a16:creationId xmlns:a16="http://schemas.microsoft.com/office/drawing/2014/main" xmlns="" id="{1C809259-941B-4658-8CE0-F18D89998E97}"/>
              </a:ext>
            </a:extLst>
          </p:cNvPr>
          <p:cNvPicPr>
            <a:picLocks noChangeAspect="1"/>
          </p:cNvPicPr>
          <p:nvPr/>
        </p:nvPicPr>
        <p:blipFill>
          <a:blip r:embed="rId3"/>
          <a:stretch>
            <a:fillRect/>
          </a:stretch>
        </p:blipFill>
        <p:spPr>
          <a:xfrm>
            <a:off x="8120378" y="4583774"/>
            <a:ext cx="2460812" cy="1784214"/>
          </a:xfrm>
          <a:prstGeom prst="rect">
            <a:avLst/>
          </a:prstGeom>
        </p:spPr>
      </p:pic>
    </p:spTree>
    <p:extLst>
      <p:ext uri="{BB962C8B-B14F-4D97-AF65-F5344CB8AC3E}">
        <p14:creationId xmlns:p14="http://schemas.microsoft.com/office/powerpoint/2010/main" val="383388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5DCFD3-5F21-49D3-B927-0BE6371FB9C9}"/>
              </a:ext>
            </a:extLst>
          </p:cNvPr>
          <p:cNvSpPr>
            <a:spLocks noGrp="1"/>
          </p:cNvSpPr>
          <p:nvPr>
            <p:ph type="title"/>
          </p:nvPr>
        </p:nvSpPr>
        <p:spPr/>
        <p:txBody>
          <a:bodyPr/>
          <a:lstStyle/>
          <a:p>
            <a:r>
              <a:rPr lang="de-CH" dirty="0"/>
              <a:t>		</a:t>
            </a:r>
            <a:r>
              <a:rPr lang="de-CH" sz="4400" dirty="0"/>
              <a:t> KRANKENKASSE</a:t>
            </a:r>
            <a:endParaRPr lang="de-CH" dirty="0"/>
          </a:p>
        </p:txBody>
      </p:sp>
      <p:sp>
        <p:nvSpPr>
          <p:cNvPr id="5" name="Datumsplatzhalter 4">
            <a:extLst>
              <a:ext uri="{FF2B5EF4-FFF2-40B4-BE49-F238E27FC236}">
                <a16:creationId xmlns:a16="http://schemas.microsoft.com/office/drawing/2014/main" xmlns="" id="{73E6086D-8722-4A5A-8C30-BFACC9B7CEC8}"/>
              </a:ext>
            </a:extLst>
          </p:cNvPr>
          <p:cNvSpPr>
            <a:spLocks noGrp="1"/>
          </p:cNvSpPr>
          <p:nvPr>
            <p:ph type="dt" sz="half" idx="10"/>
          </p:nvPr>
        </p:nvSpPr>
        <p:spPr/>
        <p:txBody>
          <a:bodyPr/>
          <a:lstStyle/>
          <a:p>
            <a:r>
              <a:rPr lang="de-DE"/>
              <a:t>15.04.2022</a:t>
            </a:r>
            <a:endParaRPr lang="de-CH"/>
          </a:p>
        </p:txBody>
      </p:sp>
      <p:sp>
        <p:nvSpPr>
          <p:cNvPr id="6" name="Fußzeilenplatzhalter 5">
            <a:extLst>
              <a:ext uri="{FF2B5EF4-FFF2-40B4-BE49-F238E27FC236}">
                <a16:creationId xmlns:a16="http://schemas.microsoft.com/office/drawing/2014/main" xmlns="" id="{43567E2E-C0CA-4BCE-BFCB-72226AA2FF9D}"/>
              </a:ext>
            </a:extLst>
          </p:cNvPr>
          <p:cNvSpPr>
            <a:spLocks noGrp="1"/>
          </p:cNvSpPr>
          <p:nvPr>
            <p:ph type="ftr" sz="quarter" idx="11"/>
          </p:nvPr>
        </p:nvSpPr>
        <p:spPr/>
        <p:txBody>
          <a:bodyPr/>
          <a:lstStyle/>
          <a:p>
            <a:r>
              <a:rPr lang="de-DE"/>
              <a:t>Referat Informationsprojekt Enlightenment</a:t>
            </a:r>
            <a:endParaRPr lang="de-CH"/>
          </a:p>
        </p:txBody>
      </p:sp>
      <p:sp>
        <p:nvSpPr>
          <p:cNvPr id="7" name="Foliennummernplatzhalter 6">
            <a:extLst>
              <a:ext uri="{FF2B5EF4-FFF2-40B4-BE49-F238E27FC236}">
                <a16:creationId xmlns:a16="http://schemas.microsoft.com/office/drawing/2014/main" xmlns="" id="{1B00A595-0CE8-436C-AE74-A96DC3F616BA}"/>
              </a:ext>
            </a:extLst>
          </p:cNvPr>
          <p:cNvSpPr>
            <a:spLocks noGrp="1"/>
          </p:cNvSpPr>
          <p:nvPr>
            <p:ph type="sldNum" sz="quarter" idx="12"/>
          </p:nvPr>
        </p:nvSpPr>
        <p:spPr/>
        <p:txBody>
          <a:bodyPr/>
          <a:lstStyle/>
          <a:p>
            <a:fld id="{C0515CF1-E933-4CBA-BFEB-ED7DE7B8B6F2}" type="slidenum">
              <a:rPr lang="de-CH" smtClean="0"/>
              <a:t>6</a:t>
            </a:fld>
            <a:endParaRPr lang="de-CH"/>
          </a:p>
        </p:txBody>
      </p:sp>
      <p:sp>
        <p:nvSpPr>
          <p:cNvPr id="4" name="Inhaltsplatzhalter 3">
            <a:extLst>
              <a:ext uri="{FF2B5EF4-FFF2-40B4-BE49-F238E27FC236}">
                <a16:creationId xmlns:a16="http://schemas.microsoft.com/office/drawing/2014/main" xmlns="" id="{6F433A96-1698-4B53-A5FD-4B436D0CDD36}"/>
              </a:ext>
            </a:extLst>
          </p:cNvPr>
          <p:cNvSpPr>
            <a:spLocks noGrp="1"/>
          </p:cNvSpPr>
          <p:nvPr>
            <p:ph sz="half" idx="1"/>
          </p:nvPr>
        </p:nvSpPr>
        <p:spPr>
          <a:xfrm>
            <a:off x="838200" y="1825625"/>
            <a:ext cx="10377668" cy="4351338"/>
          </a:xfrm>
        </p:spPr>
        <p:txBody>
          <a:bodyPr>
            <a:normAutofit lnSpcReduction="10000"/>
          </a:bodyPr>
          <a:lstStyle/>
          <a:p>
            <a:pPr marL="0" indent="0">
              <a:buNone/>
            </a:pPr>
            <a:r>
              <a:rPr lang="de-CH" dirty="0"/>
              <a:t>Prämienverbilligung</a:t>
            </a:r>
          </a:p>
          <a:p>
            <a:pPr marL="0" indent="0">
              <a:buNone/>
            </a:pPr>
            <a:r>
              <a:rPr lang="de-CH" dirty="0"/>
              <a:t>Kündigung:</a:t>
            </a:r>
          </a:p>
          <a:p>
            <a:pPr marL="0" indent="0">
              <a:buNone/>
            </a:pPr>
            <a:r>
              <a:rPr lang="de-CH" dirty="0"/>
              <a:t>Grundversicherung jährlich </a:t>
            </a:r>
          </a:p>
          <a:p>
            <a:pPr marL="0" indent="0">
              <a:buNone/>
            </a:pPr>
            <a:r>
              <a:rPr lang="de-CH" dirty="0"/>
              <a:t>per 30. Nov. für Folgejahr</a:t>
            </a:r>
          </a:p>
          <a:p>
            <a:pPr marL="0" indent="0">
              <a:buNone/>
            </a:pPr>
            <a:r>
              <a:rPr lang="de-CH" dirty="0"/>
              <a:t>Zusatzversicherung jährlich </a:t>
            </a:r>
          </a:p>
          <a:p>
            <a:pPr marL="0" indent="0">
              <a:buNone/>
            </a:pPr>
            <a:r>
              <a:rPr lang="de-CH" dirty="0"/>
              <a:t>per 30. September für Folgejahr</a:t>
            </a:r>
          </a:p>
          <a:p>
            <a:pPr marL="0" indent="0">
              <a:buNone/>
            </a:pPr>
            <a:endParaRPr lang="de-CH" dirty="0"/>
          </a:p>
          <a:p>
            <a:pPr marL="0" indent="0">
              <a:buNone/>
            </a:pPr>
            <a:r>
              <a:rPr lang="de-CH" dirty="0"/>
              <a:t>Grundversicherung Aufnahmepflicht- Zusatzversicherung je nach Gesundheitsprotokoll/ Ausschlüsse</a:t>
            </a:r>
          </a:p>
          <a:p>
            <a:pPr marL="0" indent="0">
              <a:buNone/>
            </a:pPr>
            <a:endParaRPr lang="de-CH" dirty="0"/>
          </a:p>
          <a:p>
            <a:pPr marL="0" indent="0">
              <a:buNone/>
            </a:pPr>
            <a:endParaRPr lang="de-CH" dirty="0"/>
          </a:p>
        </p:txBody>
      </p:sp>
      <p:pic>
        <p:nvPicPr>
          <p:cNvPr id="13" name="Inhaltsplatzhalter 12" descr="Ein Bild, das Text enthält.&#10;&#10;Automatisch generierte Beschreibung">
            <a:extLst>
              <a:ext uri="{FF2B5EF4-FFF2-40B4-BE49-F238E27FC236}">
                <a16:creationId xmlns:a16="http://schemas.microsoft.com/office/drawing/2014/main" xmlns="" id="{762E824A-614B-4C8C-9D74-B5DD61ACD7D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540002" y="1889248"/>
            <a:ext cx="3571694" cy="2448253"/>
          </a:xfrm>
        </p:spPr>
      </p:pic>
    </p:spTree>
    <p:extLst>
      <p:ext uri="{BB962C8B-B14F-4D97-AF65-F5344CB8AC3E}">
        <p14:creationId xmlns:p14="http://schemas.microsoft.com/office/powerpoint/2010/main" val="1269121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F29D6DE-1009-4069-89EF-B5C20A6F0987}"/>
              </a:ext>
            </a:extLst>
          </p:cNvPr>
          <p:cNvSpPr>
            <a:spLocks noGrp="1"/>
          </p:cNvSpPr>
          <p:nvPr>
            <p:ph type="title"/>
          </p:nvPr>
        </p:nvSpPr>
        <p:spPr/>
        <p:txBody>
          <a:bodyPr/>
          <a:lstStyle/>
          <a:p>
            <a:r>
              <a:rPr lang="de-CH" dirty="0"/>
              <a:t>		UNFALLVERSICHERUNG</a:t>
            </a:r>
          </a:p>
        </p:txBody>
      </p:sp>
      <p:sp>
        <p:nvSpPr>
          <p:cNvPr id="4" name="Inhaltsplatzhalter 3">
            <a:extLst>
              <a:ext uri="{FF2B5EF4-FFF2-40B4-BE49-F238E27FC236}">
                <a16:creationId xmlns:a16="http://schemas.microsoft.com/office/drawing/2014/main" xmlns="" id="{52D7BD27-34F1-47DA-BC2F-0B0C67DBA054}"/>
              </a:ext>
            </a:extLst>
          </p:cNvPr>
          <p:cNvSpPr>
            <a:spLocks noGrp="1"/>
          </p:cNvSpPr>
          <p:nvPr>
            <p:ph sz="half" idx="1"/>
          </p:nvPr>
        </p:nvSpPr>
        <p:spPr/>
        <p:txBody>
          <a:bodyPr/>
          <a:lstStyle/>
          <a:p>
            <a:endParaRPr lang="de-CH" dirty="0"/>
          </a:p>
          <a:p>
            <a:endParaRPr lang="de-CH" dirty="0"/>
          </a:p>
        </p:txBody>
      </p:sp>
      <p:sp>
        <p:nvSpPr>
          <p:cNvPr id="7" name="Datumsplatzhalter 6">
            <a:extLst>
              <a:ext uri="{FF2B5EF4-FFF2-40B4-BE49-F238E27FC236}">
                <a16:creationId xmlns:a16="http://schemas.microsoft.com/office/drawing/2014/main" xmlns="" id="{00E1D5E1-B016-4B28-9AE1-EFC75FFE5AA7}"/>
              </a:ext>
            </a:extLst>
          </p:cNvPr>
          <p:cNvSpPr>
            <a:spLocks noGrp="1"/>
          </p:cNvSpPr>
          <p:nvPr>
            <p:ph type="dt" sz="half" idx="10"/>
          </p:nvPr>
        </p:nvSpPr>
        <p:spPr/>
        <p:txBody>
          <a:bodyPr/>
          <a:lstStyle/>
          <a:p>
            <a:r>
              <a:rPr lang="de-DE"/>
              <a:t>15.04.2022</a:t>
            </a:r>
            <a:endParaRPr lang="de-CH"/>
          </a:p>
        </p:txBody>
      </p:sp>
      <p:sp>
        <p:nvSpPr>
          <p:cNvPr id="8" name="Fußzeilenplatzhalter 7">
            <a:extLst>
              <a:ext uri="{FF2B5EF4-FFF2-40B4-BE49-F238E27FC236}">
                <a16:creationId xmlns:a16="http://schemas.microsoft.com/office/drawing/2014/main" xmlns="" id="{1AD3BA73-5DB7-477F-9CB4-045E895BD0A7}"/>
              </a:ext>
            </a:extLst>
          </p:cNvPr>
          <p:cNvSpPr>
            <a:spLocks noGrp="1"/>
          </p:cNvSpPr>
          <p:nvPr>
            <p:ph type="ftr" sz="quarter" idx="11"/>
          </p:nvPr>
        </p:nvSpPr>
        <p:spPr/>
        <p:txBody>
          <a:bodyPr/>
          <a:lstStyle/>
          <a:p>
            <a:r>
              <a:rPr lang="de-DE"/>
              <a:t>Referat Informationsprojekt Enlightenment</a:t>
            </a:r>
            <a:endParaRPr lang="de-CH"/>
          </a:p>
        </p:txBody>
      </p:sp>
      <p:sp>
        <p:nvSpPr>
          <p:cNvPr id="9" name="Foliennummernplatzhalter 8">
            <a:extLst>
              <a:ext uri="{FF2B5EF4-FFF2-40B4-BE49-F238E27FC236}">
                <a16:creationId xmlns:a16="http://schemas.microsoft.com/office/drawing/2014/main" xmlns="" id="{85CE05CE-A27E-433A-8E8D-CAEB3BB55344}"/>
              </a:ext>
            </a:extLst>
          </p:cNvPr>
          <p:cNvSpPr>
            <a:spLocks noGrp="1"/>
          </p:cNvSpPr>
          <p:nvPr>
            <p:ph type="sldNum" sz="quarter" idx="12"/>
          </p:nvPr>
        </p:nvSpPr>
        <p:spPr/>
        <p:txBody>
          <a:bodyPr/>
          <a:lstStyle/>
          <a:p>
            <a:fld id="{C0515CF1-E933-4CBA-BFEB-ED7DE7B8B6F2}" type="slidenum">
              <a:rPr lang="de-CH" smtClean="0"/>
              <a:t>7</a:t>
            </a:fld>
            <a:endParaRPr lang="de-CH"/>
          </a:p>
        </p:txBody>
      </p:sp>
      <p:sp>
        <p:nvSpPr>
          <p:cNvPr id="10" name="Textfeld 9">
            <a:extLst>
              <a:ext uri="{FF2B5EF4-FFF2-40B4-BE49-F238E27FC236}">
                <a16:creationId xmlns:a16="http://schemas.microsoft.com/office/drawing/2014/main" xmlns="" id="{DF574A01-8299-45C4-A33A-4E85AA16EC44}"/>
              </a:ext>
            </a:extLst>
          </p:cNvPr>
          <p:cNvSpPr txBox="1"/>
          <p:nvPr/>
        </p:nvSpPr>
        <p:spPr>
          <a:xfrm>
            <a:off x="725865" y="2702390"/>
            <a:ext cx="5759776" cy="1893724"/>
          </a:xfrm>
          <a:prstGeom prst="rect">
            <a:avLst/>
          </a:prstGeom>
          <a:noFill/>
        </p:spPr>
        <p:txBody>
          <a:bodyPr wrap="square">
            <a:spAutoFit/>
          </a:bodyPr>
          <a:lstStyle/>
          <a:p>
            <a:pPr marL="342900" lvl="0" indent="-342900">
              <a:lnSpc>
                <a:spcPct val="115000"/>
              </a:lnSpc>
              <a:buFont typeface="Wingdings" panose="05000000000000000000" pitchFamily="2" charset="2"/>
              <a:buChar char="§"/>
            </a:pPr>
            <a:r>
              <a:rPr lang="de-CH" sz="2600" dirty="0">
                <a:latin typeface="Arial" panose="020B0604020202020204" pitchFamily="34" charset="0"/>
                <a:ea typeface="Calibri" panose="020F0502020204030204" pitchFamily="34" charset="0"/>
                <a:cs typeface="Arial" panose="020B0604020202020204" pitchFamily="34" charset="0"/>
              </a:rPr>
              <a:t>Nichtbetriebsunfall NBU</a:t>
            </a:r>
          </a:p>
          <a:p>
            <a:pPr marL="342900" lvl="0" indent="-342900">
              <a:lnSpc>
                <a:spcPct val="115000"/>
              </a:lnSpc>
              <a:buFont typeface="Wingdings" panose="05000000000000000000" pitchFamily="2" charset="2"/>
              <a:buChar char="§"/>
            </a:pPr>
            <a:r>
              <a:rPr lang="de-CH" sz="2600" dirty="0">
                <a:latin typeface="Arial" panose="020B0604020202020204" pitchFamily="34" charset="0"/>
                <a:ea typeface="Calibri" panose="020F0502020204030204" pitchFamily="34" charset="0"/>
                <a:cs typeface="Arial" panose="020B0604020202020204" pitchFamily="34" charset="0"/>
              </a:rPr>
              <a:t>Betriebsunfall BU </a:t>
            </a:r>
          </a:p>
          <a:p>
            <a:pPr lvl="0">
              <a:lnSpc>
                <a:spcPct val="115000"/>
              </a:lnSpc>
            </a:pPr>
            <a:r>
              <a:rPr lang="de-CH" sz="2600" dirty="0">
                <a:latin typeface="Arial" panose="020B0604020202020204" pitchFamily="34" charset="0"/>
                <a:ea typeface="Calibri" panose="020F0502020204030204" pitchFamily="34" charset="0"/>
                <a:cs typeface="Arial" panose="020B0604020202020204" pitchFamily="34" charset="0"/>
              </a:rPr>
              <a:t>	Durch Arbeitgeber! 	Achtung Wechsel</a:t>
            </a:r>
            <a:endParaRPr lang="de-CH" sz="2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nhaltsplatzhalter 10" descr="Ein Bild, das draußen, Auto, Straße, Gras enthält.&#10;&#10;Automatisch generierte Beschreibung">
            <a:extLst>
              <a:ext uri="{FF2B5EF4-FFF2-40B4-BE49-F238E27FC236}">
                <a16:creationId xmlns:a16="http://schemas.microsoft.com/office/drawing/2014/main" xmlns="" id="{C4B42BE0-7F9A-4F18-B90F-6598FF1BC7D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934199" y="2361235"/>
            <a:ext cx="4288889" cy="2859259"/>
          </a:xfrm>
        </p:spPr>
      </p:pic>
    </p:spTree>
    <p:extLst>
      <p:ext uri="{BB962C8B-B14F-4D97-AF65-F5344CB8AC3E}">
        <p14:creationId xmlns:p14="http://schemas.microsoft.com/office/powerpoint/2010/main" val="260383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E1B706-A041-4185-AF6F-0F55593C5045}"/>
              </a:ext>
            </a:extLst>
          </p:cNvPr>
          <p:cNvSpPr>
            <a:spLocks noGrp="1"/>
          </p:cNvSpPr>
          <p:nvPr>
            <p:ph type="title"/>
          </p:nvPr>
        </p:nvSpPr>
        <p:spPr/>
        <p:txBody>
          <a:bodyPr/>
          <a:lstStyle/>
          <a:p>
            <a:r>
              <a:rPr lang="de-CH" dirty="0"/>
              <a:t>		RETTUNGSWESEN</a:t>
            </a:r>
          </a:p>
        </p:txBody>
      </p:sp>
      <p:sp>
        <p:nvSpPr>
          <p:cNvPr id="3" name="Inhaltsplatzhalter 2">
            <a:extLst>
              <a:ext uri="{FF2B5EF4-FFF2-40B4-BE49-F238E27FC236}">
                <a16:creationId xmlns:a16="http://schemas.microsoft.com/office/drawing/2014/main" xmlns="" id="{1E2AF771-E73C-4900-A656-E363AFDE0C00}"/>
              </a:ext>
            </a:extLst>
          </p:cNvPr>
          <p:cNvSpPr>
            <a:spLocks noGrp="1"/>
          </p:cNvSpPr>
          <p:nvPr>
            <p:ph idx="1"/>
          </p:nvPr>
        </p:nvSpPr>
        <p:spPr/>
        <p:txBody>
          <a:bodyPr>
            <a:normAutofit/>
          </a:bodyPr>
          <a:lstStyle/>
          <a:p>
            <a:pPr marL="0" indent="0">
              <a:buNone/>
            </a:pPr>
            <a:endParaRPr lang="de-CH" dirty="0">
              <a:highlight>
                <a:srgbClr val="808080"/>
              </a:highlight>
            </a:endParaRPr>
          </a:p>
          <a:p>
            <a:pPr marL="0" indent="0">
              <a:buNone/>
            </a:pPr>
            <a:r>
              <a:rPr lang="de-CH" dirty="0">
                <a:highlight>
                  <a:srgbClr val="808080"/>
                </a:highlight>
              </a:rPr>
              <a:t>112 internationaler Notruf</a:t>
            </a:r>
          </a:p>
          <a:p>
            <a:pPr marL="0" indent="0">
              <a:buNone/>
            </a:pPr>
            <a:r>
              <a:rPr lang="de-CH" sz="2200" dirty="0">
                <a:highlight>
                  <a:srgbClr val="808080"/>
                </a:highlight>
              </a:rPr>
              <a:t>144 Rettungswagen</a:t>
            </a:r>
          </a:p>
          <a:p>
            <a:pPr marL="0" indent="0">
              <a:buNone/>
            </a:pPr>
            <a:r>
              <a:rPr lang="de-CH" sz="2200" dirty="0">
                <a:highlight>
                  <a:srgbClr val="808080"/>
                </a:highlight>
              </a:rPr>
              <a:t>4141 REGA</a:t>
            </a:r>
            <a:endParaRPr lang="de-CH" sz="2200" dirty="0"/>
          </a:p>
          <a:p>
            <a:pPr marL="0" indent="0">
              <a:buNone/>
            </a:pPr>
            <a:r>
              <a:rPr lang="de-CH" sz="2200" b="0" i="0" dirty="0">
                <a:effectLst/>
              </a:rPr>
              <a:t>90% der Notfälle werden innerhalb von 15 Minuten erreicht</a:t>
            </a:r>
          </a:p>
          <a:p>
            <a:pPr marL="0" indent="0">
              <a:buNone/>
            </a:pPr>
            <a:r>
              <a:rPr lang="de-CH" sz="2200" dirty="0"/>
              <a:t>96 Rettungsdienste, mehr als 1200 Einsätze pro Tag</a:t>
            </a:r>
          </a:p>
          <a:p>
            <a:pPr marL="0" indent="0">
              <a:buNone/>
            </a:pPr>
            <a:r>
              <a:rPr lang="de-CH" sz="2200" dirty="0"/>
              <a:t>First Responder- bei einem Herzinfarkt zählt jede Minute</a:t>
            </a:r>
          </a:p>
          <a:p>
            <a:pPr marL="0" indent="0">
              <a:buNone/>
            </a:pPr>
            <a:endParaRPr lang="de-CH" sz="2200" dirty="0"/>
          </a:p>
        </p:txBody>
      </p:sp>
      <p:sp>
        <p:nvSpPr>
          <p:cNvPr id="4" name="Datumsplatzhalter 3">
            <a:extLst>
              <a:ext uri="{FF2B5EF4-FFF2-40B4-BE49-F238E27FC236}">
                <a16:creationId xmlns:a16="http://schemas.microsoft.com/office/drawing/2014/main" xmlns="" id="{CB239303-4207-4D3C-B9CB-EF3EB1EAC8A0}"/>
              </a:ext>
            </a:extLst>
          </p:cNvPr>
          <p:cNvSpPr>
            <a:spLocks noGrp="1"/>
          </p:cNvSpPr>
          <p:nvPr>
            <p:ph type="dt" sz="half" idx="10"/>
          </p:nvPr>
        </p:nvSpPr>
        <p:spPr/>
        <p:txBody>
          <a:bodyPr/>
          <a:lstStyle/>
          <a:p>
            <a:r>
              <a:rPr lang="de-DE"/>
              <a:t>15.04.2022</a:t>
            </a:r>
            <a:endParaRPr lang="de-CH"/>
          </a:p>
        </p:txBody>
      </p:sp>
      <p:sp>
        <p:nvSpPr>
          <p:cNvPr id="5" name="Fußzeilenplatzhalter 4">
            <a:extLst>
              <a:ext uri="{FF2B5EF4-FFF2-40B4-BE49-F238E27FC236}">
                <a16:creationId xmlns:a16="http://schemas.microsoft.com/office/drawing/2014/main" xmlns="" id="{5E8761F2-C884-42E2-A19A-8AE861EBCF57}"/>
              </a:ext>
            </a:extLst>
          </p:cNvPr>
          <p:cNvSpPr>
            <a:spLocks noGrp="1"/>
          </p:cNvSpPr>
          <p:nvPr>
            <p:ph type="ftr" sz="quarter" idx="11"/>
          </p:nvPr>
        </p:nvSpPr>
        <p:spPr/>
        <p:txBody>
          <a:bodyPr/>
          <a:lstStyle/>
          <a:p>
            <a:r>
              <a:rPr lang="de-DE"/>
              <a:t>Referat Informationsprojekt Enlightenment</a:t>
            </a:r>
            <a:endParaRPr lang="de-CH"/>
          </a:p>
        </p:txBody>
      </p:sp>
      <p:sp>
        <p:nvSpPr>
          <p:cNvPr id="6" name="Foliennummernplatzhalter 5">
            <a:extLst>
              <a:ext uri="{FF2B5EF4-FFF2-40B4-BE49-F238E27FC236}">
                <a16:creationId xmlns:a16="http://schemas.microsoft.com/office/drawing/2014/main" xmlns="" id="{5FBCF2FC-C96B-49C9-96A0-C155AC1D8661}"/>
              </a:ext>
            </a:extLst>
          </p:cNvPr>
          <p:cNvSpPr>
            <a:spLocks noGrp="1"/>
          </p:cNvSpPr>
          <p:nvPr>
            <p:ph type="sldNum" sz="quarter" idx="12"/>
          </p:nvPr>
        </p:nvSpPr>
        <p:spPr/>
        <p:txBody>
          <a:bodyPr/>
          <a:lstStyle/>
          <a:p>
            <a:fld id="{C0515CF1-E933-4CBA-BFEB-ED7DE7B8B6F2}" type="slidenum">
              <a:rPr lang="de-CH" smtClean="0"/>
              <a:t>8</a:t>
            </a:fld>
            <a:endParaRPr lang="de-CH"/>
          </a:p>
        </p:txBody>
      </p:sp>
      <p:pic>
        <p:nvPicPr>
          <p:cNvPr id="2050" name="Picture 2" descr="Bildergebnis für krankenwagen schweiz">
            <a:extLst>
              <a:ext uri="{FF2B5EF4-FFF2-40B4-BE49-F238E27FC236}">
                <a16:creationId xmlns:a16="http://schemas.microsoft.com/office/drawing/2014/main" xmlns="" id="{21A3273C-2703-4496-B493-64074A831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456" y="1117600"/>
            <a:ext cx="2957512" cy="2258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ergebnis für REGA">
            <a:extLst>
              <a:ext uri="{FF2B5EF4-FFF2-40B4-BE49-F238E27FC236}">
                <a16:creationId xmlns:a16="http://schemas.microsoft.com/office/drawing/2014/main" xmlns="" id="{ADF15F36-914F-48CA-ADA6-1DFE776D1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456" y="3465393"/>
            <a:ext cx="2957512" cy="237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2FC3EBB-8921-4656-A414-E8075363B7C1}"/>
              </a:ext>
            </a:extLst>
          </p:cNvPr>
          <p:cNvSpPr>
            <a:spLocks noGrp="1"/>
          </p:cNvSpPr>
          <p:nvPr>
            <p:ph type="title"/>
          </p:nvPr>
        </p:nvSpPr>
        <p:spPr/>
        <p:txBody>
          <a:bodyPr/>
          <a:lstStyle/>
          <a:p>
            <a:r>
              <a:rPr lang="de-CH" dirty="0"/>
              <a:t>		BIN ICH EIN NOTFALL?</a:t>
            </a:r>
          </a:p>
        </p:txBody>
      </p:sp>
      <p:sp>
        <p:nvSpPr>
          <p:cNvPr id="3" name="Inhaltsplatzhalter 2">
            <a:extLst>
              <a:ext uri="{FF2B5EF4-FFF2-40B4-BE49-F238E27FC236}">
                <a16:creationId xmlns:a16="http://schemas.microsoft.com/office/drawing/2014/main" xmlns="" id="{99D45F79-9950-46C6-B923-D3BCAB152F09}"/>
              </a:ext>
            </a:extLst>
          </p:cNvPr>
          <p:cNvSpPr>
            <a:spLocks noGrp="1"/>
          </p:cNvSpPr>
          <p:nvPr>
            <p:ph idx="1"/>
          </p:nvPr>
        </p:nvSpPr>
        <p:spPr/>
        <p:txBody>
          <a:bodyPr/>
          <a:lstStyle/>
          <a:p>
            <a:r>
              <a:rPr lang="de-CH" dirty="0"/>
              <a:t>Notfallstationen der Spitäler mit  Aufnahmepflicht 24h/ 365 Tage</a:t>
            </a:r>
          </a:p>
          <a:p>
            <a:pPr marL="0" indent="0">
              <a:buNone/>
            </a:pPr>
            <a:r>
              <a:rPr lang="de-DE" dirty="0">
                <a:highlight>
                  <a:srgbClr val="808080"/>
                </a:highlight>
              </a:rPr>
              <a:t>Der medizinische Notfall ist ein plötzlich eingetretenes Ereignis, das eine unmittelbare Gefahr für Leben und Gesundheit des Patienten bedeutet. Die vitalen Funktionen sind durch Verletzungen oder akute Erkrankungen gestört oder ausgefallen</a:t>
            </a:r>
          </a:p>
          <a:p>
            <a:pPr marL="0" indent="0">
              <a:buNone/>
            </a:pPr>
            <a:endParaRPr lang="de-CH" dirty="0">
              <a:highlight>
                <a:srgbClr val="808080"/>
              </a:highlight>
            </a:endParaRPr>
          </a:p>
          <a:p>
            <a:r>
              <a:rPr lang="de-CH" dirty="0"/>
              <a:t>Walk In Notfallkliniken: Bsp. </a:t>
            </a:r>
            <a:r>
              <a:rPr lang="de-CH" dirty="0" err="1"/>
              <a:t>CityNotfall</a:t>
            </a:r>
            <a:r>
              <a:rPr lang="de-CH" dirty="0"/>
              <a:t>, </a:t>
            </a:r>
            <a:r>
              <a:rPr lang="de-CH" dirty="0" err="1"/>
              <a:t>Medbase</a:t>
            </a:r>
            <a:r>
              <a:rPr lang="de-CH" dirty="0"/>
              <a:t>, Hirslanden Walk In Bahnhof Bern</a:t>
            </a:r>
          </a:p>
        </p:txBody>
      </p:sp>
      <p:sp>
        <p:nvSpPr>
          <p:cNvPr id="4" name="Datumsplatzhalter 3">
            <a:extLst>
              <a:ext uri="{FF2B5EF4-FFF2-40B4-BE49-F238E27FC236}">
                <a16:creationId xmlns:a16="http://schemas.microsoft.com/office/drawing/2014/main" xmlns="" id="{0A5A2D21-DE41-4AA6-AFC4-D41AFECC6599}"/>
              </a:ext>
            </a:extLst>
          </p:cNvPr>
          <p:cNvSpPr>
            <a:spLocks noGrp="1"/>
          </p:cNvSpPr>
          <p:nvPr>
            <p:ph type="dt" sz="half" idx="10"/>
          </p:nvPr>
        </p:nvSpPr>
        <p:spPr/>
        <p:txBody>
          <a:bodyPr/>
          <a:lstStyle/>
          <a:p>
            <a:r>
              <a:rPr lang="de-DE"/>
              <a:t>15.04.2022</a:t>
            </a:r>
            <a:endParaRPr lang="de-CH" dirty="0"/>
          </a:p>
        </p:txBody>
      </p:sp>
      <p:sp>
        <p:nvSpPr>
          <p:cNvPr id="5" name="Fußzeilenplatzhalter 4">
            <a:extLst>
              <a:ext uri="{FF2B5EF4-FFF2-40B4-BE49-F238E27FC236}">
                <a16:creationId xmlns:a16="http://schemas.microsoft.com/office/drawing/2014/main" xmlns="" id="{218D4E39-F68B-4567-A0B0-90EF5506C508}"/>
              </a:ext>
            </a:extLst>
          </p:cNvPr>
          <p:cNvSpPr>
            <a:spLocks noGrp="1"/>
          </p:cNvSpPr>
          <p:nvPr>
            <p:ph type="ftr" sz="quarter" idx="11"/>
          </p:nvPr>
        </p:nvSpPr>
        <p:spPr/>
        <p:txBody>
          <a:bodyPr/>
          <a:lstStyle/>
          <a:p>
            <a:r>
              <a:rPr lang="de-DE"/>
              <a:t>Referat Informationsprojekt Enlightenment</a:t>
            </a:r>
            <a:endParaRPr lang="de-CH" dirty="0"/>
          </a:p>
        </p:txBody>
      </p:sp>
      <p:sp>
        <p:nvSpPr>
          <p:cNvPr id="6" name="Foliennummernplatzhalter 5">
            <a:extLst>
              <a:ext uri="{FF2B5EF4-FFF2-40B4-BE49-F238E27FC236}">
                <a16:creationId xmlns:a16="http://schemas.microsoft.com/office/drawing/2014/main" xmlns="" id="{BDDCB757-9E0C-4658-B4F3-4D6A31A2F20A}"/>
              </a:ext>
            </a:extLst>
          </p:cNvPr>
          <p:cNvSpPr>
            <a:spLocks noGrp="1"/>
          </p:cNvSpPr>
          <p:nvPr>
            <p:ph type="sldNum" sz="quarter" idx="12"/>
          </p:nvPr>
        </p:nvSpPr>
        <p:spPr/>
        <p:txBody>
          <a:bodyPr/>
          <a:lstStyle/>
          <a:p>
            <a:fld id="{C0515CF1-E933-4CBA-BFEB-ED7DE7B8B6F2}" type="slidenum">
              <a:rPr lang="de-CH" smtClean="0"/>
              <a:t>9</a:t>
            </a:fld>
            <a:endParaRPr lang="de-CH"/>
          </a:p>
        </p:txBody>
      </p:sp>
    </p:spTree>
    <p:extLst>
      <p:ext uri="{BB962C8B-B14F-4D97-AF65-F5344CB8AC3E}">
        <p14:creationId xmlns:p14="http://schemas.microsoft.com/office/powerpoint/2010/main" val="2751567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Macintosh PowerPoint</Application>
  <PresentationFormat>Benutzerdefiniert</PresentationFormat>
  <Paragraphs>122</Paragraphs>
  <Slides>12</Slides>
  <Notes>8</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vt:lpstr>
      <vt:lpstr>Schweizerisches GESUNDHEITSWESEN, KRANKENKASSEN</vt:lpstr>
      <vt:lpstr>  WAS SCHAUEN WIR GENAUER AN?</vt:lpstr>
      <vt:lpstr>  SCHWEIZER GESUNDHEITSSYSTEM</vt:lpstr>
      <vt:lpstr>  FACHKRÄFTEMANGEL</vt:lpstr>
      <vt:lpstr> </vt:lpstr>
      <vt:lpstr>   KRANKENKASSE</vt:lpstr>
      <vt:lpstr>  UNFALLVERSICHERUNG</vt:lpstr>
      <vt:lpstr>  RETTUNGSWESEN</vt:lpstr>
      <vt:lpstr>  BIN ICH EIN NOTFALL?</vt:lpstr>
      <vt:lpstr>  FRANCHISE UND SELBSTBEHALT</vt:lpstr>
      <vt:lpstr>RÜCKFORDERUNGSBELEG UND LEISTUNGSABRECHNUNG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Mitgliederversammlung</dc:title>
  <dc:creator>Yahya Dalib Ahmed</dc:creator>
  <cp:lastModifiedBy>Mac</cp:lastModifiedBy>
  <cp:revision>21</cp:revision>
  <dcterms:created xsi:type="dcterms:W3CDTF">2016-02-25T16:00:52Z</dcterms:created>
  <dcterms:modified xsi:type="dcterms:W3CDTF">2022-04-26T07:25:20Z</dcterms:modified>
</cp:coreProperties>
</file>