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90" r:id="rId2"/>
    <p:sldId id="391" r:id="rId3"/>
    <p:sldId id="491" r:id="rId4"/>
    <p:sldId id="492" r:id="rId5"/>
    <p:sldId id="273" r:id="rId6"/>
    <p:sldId id="663" r:id="rId7"/>
    <p:sldId id="664" r:id="rId8"/>
    <p:sldId id="295" r:id="rId9"/>
    <p:sldId id="297" r:id="rId10"/>
    <p:sldId id="659" r:id="rId11"/>
    <p:sldId id="660" r:id="rId12"/>
    <p:sldId id="661" r:id="rId13"/>
    <p:sldId id="256" r:id="rId14"/>
    <p:sldId id="257" r:id="rId15"/>
    <p:sldId id="258" r:id="rId16"/>
    <p:sldId id="267" r:id="rId17"/>
    <p:sldId id="264" r:id="rId18"/>
    <p:sldId id="265" r:id="rId19"/>
    <p:sldId id="271" r:id="rId20"/>
    <p:sldId id="266" r:id="rId21"/>
    <p:sldId id="268" r:id="rId22"/>
    <p:sldId id="263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49" d="100"/>
          <a:sy n="49" d="100"/>
        </p:scale>
        <p:origin x="1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7DC66-75FC-46E2-A756-EBC760B2EC3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CH"/>
        </a:p>
      </dgm:t>
    </dgm:pt>
    <dgm:pt modelId="{F32BD3D2-57E8-478F-B2B8-646C75E115AB}">
      <dgm:prSet phldrT="[Text]" custT="1"/>
      <dgm:spPr/>
      <dgm:t>
        <a:bodyPr/>
        <a:lstStyle/>
        <a:p>
          <a:r>
            <a:rPr lang="de-CH" sz="2000" dirty="0">
              <a:solidFill>
                <a:schemeClr val="tx1"/>
              </a:solidFill>
            </a:rPr>
            <a:t>Wohnungsmiete</a:t>
          </a:r>
        </a:p>
      </dgm:t>
    </dgm:pt>
    <dgm:pt modelId="{DCC9874E-3F48-49EF-A25B-08CD0A9C70FF}" type="parTrans" cxnId="{5BDFF533-560A-4EBB-BB85-A312C341941A}">
      <dgm:prSet/>
      <dgm:spPr/>
      <dgm:t>
        <a:bodyPr/>
        <a:lstStyle/>
        <a:p>
          <a:endParaRPr lang="de-CH"/>
        </a:p>
      </dgm:t>
    </dgm:pt>
    <dgm:pt modelId="{9281FBDC-1167-45E4-844F-DF6BC9FDEC0C}" type="sibTrans" cxnId="{5BDFF533-560A-4EBB-BB85-A312C341941A}">
      <dgm:prSet/>
      <dgm:spPr/>
      <dgm:t>
        <a:bodyPr/>
        <a:lstStyle/>
        <a:p>
          <a:endParaRPr lang="de-CH"/>
        </a:p>
      </dgm:t>
    </dgm:pt>
    <dgm:pt modelId="{75BF2B38-612E-4991-A182-CB04F6537C0A}">
      <dgm:prSet phldrT="[Text]" custT="1"/>
      <dgm:spPr/>
      <dgm:t>
        <a:bodyPr/>
        <a:lstStyle/>
        <a:p>
          <a:r>
            <a:rPr lang="de-CH" sz="2000" dirty="0">
              <a:solidFill>
                <a:schemeClr val="tx1"/>
              </a:solidFill>
            </a:rPr>
            <a:t>Nebenkosten der Wohnungsmiete</a:t>
          </a:r>
        </a:p>
      </dgm:t>
    </dgm:pt>
    <dgm:pt modelId="{AC53BA17-78E4-4472-A3D4-428AF7F64161}" type="parTrans" cxnId="{3CA657E5-03F9-41E7-B66E-61E5CD887E8F}">
      <dgm:prSet/>
      <dgm:spPr/>
      <dgm:t>
        <a:bodyPr/>
        <a:lstStyle/>
        <a:p>
          <a:endParaRPr lang="de-CH"/>
        </a:p>
      </dgm:t>
    </dgm:pt>
    <dgm:pt modelId="{205A1B74-B894-4744-BA3B-392C1B01F997}" type="sibTrans" cxnId="{3CA657E5-03F9-41E7-B66E-61E5CD887E8F}">
      <dgm:prSet/>
      <dgm:spPr/>
      <dgm:t>
        <a:bodyPr/>
        <a:lstStyle/>
        <a:p>
          <a:endParaRPr lang="de-CH"/>
        </a:p>
      </dgm:t>
    </dgm:pt>
    <dgm:pt modelId="{51FECBCC-02A0-4DA9-9FDA-F44DA5413211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de-CH" sz="2000" dirty="0">
              <a:solidFill>
                <a:schemeClr val="tx1"/>
              </a:solidFill>
            </a:rPr>
            <a:t>Strom und Gas</a:t>
          </a:r>
        </a:p>
      </dgm:t>
    </dgm:pt>
    <dgm:pt modelId="{82A293F9-41BB-4EA5-87D0-936F5652B9F0}" type="parTrans" cxnId="{30DDEF0B-3E7E-42BC-82B6-CCE7FA1FFBD7}">
      <dgm:prSet/>
      <dgm:spPr/>
      <dgm:t>
        <a:bodyPr/>
        <a:lstStyle/>
        <a:p>
          <a:endParaRPr lang="de-CH"/>
        </a:p>
      </dgm:t>
    </dgm:pt>
    <dgm:pt modelId="{9417F0CB-B492-4FE8-8ED2-21EAD545E8C0}" type="sibTrans" cxnId="{30DDEF0B-3E7E-42BC-82B6-CCE7FA1FFBD7}">
      <dgm:prSet/>
      <dgm:spPr/>
      <dgm:t>
        <a:bodyPr/>
        <a:lstStyle/>
        <a:p>
          <a:endParaRPr lang="de-CH"/>
        </a:p>
      </dgm:t>
    </dgm:pt>
    <dgm:pt modelId="{D62C508D-9A3F-4A8E-A25D-8C72A67DB053}">
      <dgm:prSet custT="1"/>
      <dgm:spPr/>
      <dgm:t>
        <a:bodyPr/>
        <a:lstStyle/>
        <a:p>
          <a:r>
            <a:rPr lang="de-CH" sz="2000" dirty="0">
              <a:solidFill>
                <a:schemeClr val="tx1"/>
              </a:solidFill>
            </a:rPr>
            <a:t>Krankenkassenprämien (KVG</a:t>
          </a:r>
          <a:r>
            <a:rPr lang="de-CH" sz="1600" dirty="0">
              <a:solidFill>
                <a:schemeClr val="tx1"/>
              </a:solidFill>
            </a:rPr>
            <a:t>)</a:t>
          </a:r>
        </a:p>
      </dgm:t>
    </dgm:pt>
    <dgm:pt modelId="{64138C54-35A9-4B5C-A926-3754A5F05A80}" type="parTrans" cxnId="{0F5A5944-753D-4888-9EE9-CAD0B5451ADC}">
      <dgm:prSet/>
      <dgm:spPr/>
      <dgm:t>
        <a:bodyPr/>
        <a:lstStyle/>
        <a:p>
          <a:endParaRPr lang="de-DE"/>
        </a:p>
      </dgm:t>
    </dgm:pt>
    <dgm:pt modelId="{9EC245CF-E679-4CC8-8FD2-CB26885E8CA2}" type="sibTrans" cxnId="{0F5A5944-753D-4888-9EE9-CAD0B5451ADC}">
      <dgm:prSet/>
      <dgm:spPr/>
      <dgm:t>
        <a:bodyPr/>
        <a:lstStyle/>
        <a:p>
          <a:endParaRPr lang="de-DE"/>
        </a:p>
      </dgm:t>
    </dgm:pt>
    <dgm:pt modelId="{312A3A5D-8A74-4C0B-B884-0C0E4F1D527A}">
      <dgm:prSet custT="1"/>
      <dgm:spPr/>
      <dgm:t>
        <a:bodyPr/>
        <a:lstStyle/>
        <a:p>
          <a:r>
            <a:rPr lang="de-CH" sz="2000" dirty="0">
              <a:solidFill>
                <a:schemeClr val="tx1"/>
              </a:solidFill>
            </a:rPr>
            <a:t>Franchisen und Kostenbeteiligungen der Krankenkasse</a:t>
          </a:r>
        </a:p>
      </dgm:t>
    </dgm:pt>
    <dgm:pt modelId="{5133326D-DF74-440F-BBC9-311F6EEA4E5E}" type="parTrans" cxnId="{16ADFFE3-6C9D-4B40-AA10-4B27CFB61828}">
      <dgm:prSet/>
      <dgm:spPr/>
      <dgm:t>
        <a:bodyPr/>
        <a:lstStyle/>
        <a:p>
          <a:endParaRPr lang="de-DE"/>
        </a:p>
      </dgm:t>
    </dgm:pt>
    <dgm:pt modelId="{2D1E2484-E860-4DEE-94A6-E63FC6DE057B}" type="sibTrans" cxnId="{16ADFFE3-6C9D-4B40-AA10-4B27CFB61828}">
      <dgm:prSet/>
      <dgm:spPr/>
      <dgm:t>
        <a:bodyPr/>
        <a:lstStyle/>
        <a:p>
          <a:endParaRPr lang="de-DE"/>
        </a:p>
      </dgm:t>
    </dgm:pt>
    <dgm:pt modelId="{CE0A2DD8-A081-49E1-98C3-EDDF7280A544}">
      <dgm:prSet custT="1"/>
      <dgm:spPr/>
      <dgm:t>
        <a:bodyPr/>
        <a:lstStyle/>
        <a:p>
          <a:r>
            <a:rPr lang="de-CH" sz="2000" dirty="0">
              <a:solidFill>
                <a:schemeClr val="tx1"/>
              </a:solidFill>
            </a:rPr>
            <a:t>Arzt- und Therapiekosten</a:t>
          </a:r>
        </a:p>
      </dgm:t>
    </dgm:pt>
    <dgm:pt modelId="{7AD457BC-91F3-42BC-885B-6E7A0146687C}" type="parTrans" cxnId="{385D28BB-300B-4C7B-9D52-F21CE8A93D05}">
      <dgm:prSet/>
      <dgm:spPr/>
      <dgm:t>
        <a:bodyPr/>
        <a:lstStyle/>
        <a:p>
          <a:endParaRPr lang="de-DE"/>
        </a:p>
      </dgm:t>
    </dgm:pt>
    <dgm:pt modelId="{FDC55267-6D6A-4081-9C52-3CD5F44512B4}" type="sibTrans" cxnId="{385D28BB-300B-4C7B-9D52-F21CE8A93D05}">
      <dgm:prSet/>
      <dgm:spPr/>
      <dgm:t>
        <a:bodyPr/>
        <a:lstStyle/>
        <a:p>
          <a:endParaRPr lang="de-DE"/>
        </a:p>
      </dgm:t>
    </dgm:pt>
    <dgm:pt modelId="{90B8D46A-A4DA-4CF0-8D0A-ECF68CEA5A8B}">
      <dgm:prSet custT="1"/>
      <dgm:spPr/>
      <dgm:t>
        <a:bodyPr/>
        <a:lstStyle/>
        <a:p>
          <a:r>
            <a:rPr lang="de-CH" sz="2000" dirty="0">
              <a:solidFill>
                <a:schemeClr val="tx1"/>
              </a:solidFill>
            </a:rPr>
            <a:t>Alimente</a:t>
          </a:r>
        </a:p>
      </dgm:t>
    </dgm:pt>
    <dgm:pt modelId="{945CC125-FB15-482E-A3ED-5623BF50F4F1}" type="parTrans" cxnId="{E311FF41-1301-4606-982F-6D45FA7A7362}">
      <dgm:prSet/>
      <dgm:spPr/>
      <dgm:t>
        <a:bodyPr/>
        <a:lstStyle/>
        <a:p>
          <a:endParaRPr lang="de-DE"/>
        </a:p>
      </dgm:t>
    </dgm:pt>
    <dgm:pt modelId="{C301910F-60A4-497E-A67C-3CFCE04E0F4D}" type="sibTrans" cxnId="{E311FF41-1301-4606-982F-6D45FA7A7362}">
      <dgm:prSet/>
      <dgm:spPr/>
      <dgm:t>
        <a:bodyPr/>
        <a:lstStyle/>
        <a:p>
          <a:endParaRPr lang="de-DE"/>
        </a:p>
      </dgm:t>
    </dgm:pt>
    <dgm:pt modelId="{14B858B0-554F-42C1-8303-C56F08E93F77}" type="pres">
      <dgm:prSet presAssocID="{C367DC66-75FC-46E2-A756-EBC760B2EC37}" presName="linear" presStyleCnt="0">
        <dgm:presLayoutVars>
          <dgm:dir/>
          <dgm:animLvl val="lvl"/>
          <dgm:resizeHandles val="exact"/>
        </dgm:presLayoutVars>
      </dgm:prSet>
      <dgm:spPr/>
    </dgm:pt>
    <dgm:pt modelId="{E36843FB-D10F-42D5-92B5-0440C0CD1ACE}" type="pres">
      <dgm:prSet presAssocID="{F32BD3D2-57E8-478F-B2B8-646C75E115AB}" presName="parentLin" presStyleCnt="0"/>
      <dgm:spPr/>
    </dgm:pt>
    <dgm:pt modelId="{4C1688AB-CCA5-4E98-BF52-530D422766D3}" type="pres">
      <dgm:prSet presAssocID="{F32BD3D2-57E8-478F-B2B8-646C75E115AB}" presName="parentLeftMargin" presStyleLbl="node1" presStyleIdx="0" presStyleCnt="7"/>
      <dgm:spPr/>
    </dgm:pt>
    <dgm:pt modelId="{BC3D1E65-DDA8-4683-B93D-ACF87389A8A4}" type="pres">
      <dgm:prSet presAssocID="{F32BD3D2-57E8-478F-B2B8-646C75E115A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D1257AB-472D-4A28-A6EE-CD219B0F5202}" type="pres">
      <dgm:prSet presAssocID="{F32BD3D2-57E8-478F-B2B8-646C75E115AB}" presName="negativeSpace" presStyleCnt="0"/>
      <dgm:spPr/>
    </dgm:pt>
    <dgm:pt modelId="{984CD2B1-9BD6-4EE6-AAB1-ACFCAAFF785A}" type="pres">
      <dgm:prSet presAssocID="{F32BD3D2-57E8-478F-B2B8-646C75E115AB}" presName="childText" presStyleLbl="conFgAcc1" presStyleIdx="0" presStyleCnt="7">
        <dgm:presLayoutVars>
          <dgm:bulletEnabled val="1"/>
        </dgm:presLayoutVars>
      </dgm:prSet>
      <dgm:spPr/>
    </dgm:pt>
    <dgm:pt modelId="{D72D1770-6016-4089-878A-1DDCBB314401}" type="pres">
      <dgm:prSet presAssocID="{9281FBDC-1167-45E4-844F-DF6BC9FDEC0C}" presName="spaceBetweenRectangles" presStyleCnt="0"/>
      <dgm:spPr/>
    </dgm:pt>
    <dgm:pt modelId="{6BB3061F-ADFC-4FB5-A76F-78AF473E6DF3}" type="pres">
      <dgm:prSet presAssocID="{75BF2B38-612E-4991-A182-CB04F6537C0A}" presName="parentLin" presStyleCnt="0"/>
      <dgm:spPr/>
    </dgm:pt>
    <dgm:pt modelId="{15A4476F-E772-4125-9FE4-1EB736992595}" type="pres">
      <dgm:prSet presAssocID="{75BF2B38-612E-4991-A182-CB04F6537C0A}" presName="parentLeftMargin" presStyleLbl="node1" presStyleIdx="0" presStyleCnt="7"/>
      <dgm:spPr/>
    </dgm:pt>
    <dgm:pt modelId="{3CC425EF-6790-46AE-87CD-143DE1EE030A}" type="pres">
      <dgm:prSet presAssocID="{75BF2B38-612E-4991-A182-CB04F6537C0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8188CFF-645B-4B49-85A7-E6BE30A4D1A9}" type="pres">
      <dgm:prSet presAssocID="{75BF2B38-612E-4991-A182-CB04F6537C0A}" presName="negativeSpace" presStyleCnt="0"/>
      <dgm:spPr/>
    </dgm:pt>
    <dgm:pt modelId="{61532FBC-4E84-4AE0-A38C-AE41B1FF972C}" type="pres">
      <dgm:prSet presAssocID="{75BF2B38-612E-4991-A182-CB04F6537C0A}" presName="childText" presStyleLbl="conFgAcc1" presStyleIdx="1" presStyleCnt="7">
        <dgm:presLayoutVars>
          <dgm:bulletEnabled val="1"/>
        </dgm:presLayoutVars>
      </dgm:prSet>
      <dgm:spPr/>
    </dgm:pt>
    <dgm:pt modelId="{93F607C0-8F2B-4FA1-AE01-B2573E7DD102}" type="pres">
      <dgm:prSet presAssocID="{205A1B74-B894-4744-BA3B-392C1B01F997}" presName="spaceBetweenRectangles" presStyleCnt="0"/>
      <dgm:spPr/>
    </dgm:pt>
    <dgm:pt modelId="{FAFD3BE6-2582-4313-8329-5395AC997BAB}" type="pres">
      <dgm:prSet presAssocID="{51FECBCC-02A0-4DA9-9FDA-F44DA5413211}" presName="parentLin" presStyleCnt="0"/>
      <dgm:spPr/>
    </dgm:pt>
    <dgm:pt modelId="{1BC5E889-D6AC-4A83-8389-4E05FD4522EF}" type="pres">
      <dgm:prSet presAssocID="{51FECBCC-02A0-4DA9-9FDA-F44DA5413211}" presName="parentLeftMargin" presStyleLbl="node1" presStyleIdx="1" presStyleCnt="7"/>
      <dgm:spPr/>
    </dgm:pt>
    <dgm:pt modelId="{88632665-7EA2-4460-BE46-0FA737051A91}" type="pres">
      <dgm:prSet presAssocID="{51FECBCC-02A0-4DA9-9FDA-F44DA541321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640F3CA-326C-4E76-A1F9-35EE927934C6}" type="pres">
      <dgm:prSet presAssocID="{51FECBCC-02A0-4DA9-9FDA-F44DA5413211}" presName="negativeSpace" presStyleCnt="0"/>
      <dgm:spPr/>
    </dgm:pt>
    <dgm:pt modelId="{ADC13ED8-4F3B-4B12-A122-862FDB14BEF5}" type="pres">
      <dgm:prSet presAssocID="{51FECBCC-02A0-4DA9-9FDA-F44DA5413211}" presName="childText" presStyleLbl="conFgAcc1" presStyleIdx="2" presStyleCnt="7">
        <dgm:presLayoutVars>
          <dgm:bulletEnabled val="1"/>
        </dgm:presLayoutVars>
      </dgm:prSet>
      <dgm:spPr/>
    </dgm:pt>
    <dgm:pt modelId="{7509841C-9244-48DC-A644-18E148F2A1F4}" type="pres">
      <dgm:prSet presAssocID="{9417F0CB-B492-4FE8-8ED2-21EAD545E8C0}" presName="spaceBetweenRectangles" presStyleCnt="0"/>
      <dgm:spPr/>
    </dgm:pt>
    <dgm:pt modelId="{9DD74CAD-7176-41CF-AEAD-A44BA8A93F40}" type="pres">
      <dgm:prSet presAssocID="{D62C508D-9A3F-4A8E-A25D-8C72A67DB053}" presName="parentLin" presStyleCnt="0"/>
      <dgm:spPr/>
    </dgm:pt>
    <dgm:pt modelId="{FF744A5A-C346-4E8F-BB67-07D3BBD5BAE1}" type="pres">
      <dgm:prSet presAssocID="{D62C508D-9A3F-4A8E-A25D-8C72A67DB053}" presName="parentLeftMargin" presStyleLbl="node1" presStyleIdx="2" presStyleCnt="7"/>
      <dgm:spPr/>
    </dgm:pt>
    <dgm:pt modelId="{5D09A170-E871-4BDF-8AEE-986D6E6E14E3}" type="pres">
      <dgm:prSet presAssocID="{D62C508D-9A3F-4A8E-A25D-8C72A67DB053}" presName="parentText" presStyleLbl="node1" presStyleIdx="3" presStyleCnt="7" custScaleX="104529" custScaleY="125017">
        <dgm:presLayoutVars>
          <dgm:chMax val="0"/>
          <dgm:bulletEnabled val="1"/>
        </dgm:presLayoutVars>
      </dgm:prSet>
      <dgm:spPr/>
    </dgm:pt>
    <dgm:pt modelId="{CDFBE057-D916-4C14-98C2-8C657481B1C6}" type="pres">
      <dgm:prSet presAssocID="{D62C508D-9A3F-4A8E-A25D-8C72A67DB053}" presName="negativeSpace" presStyleCnt="0"/>
      <dgm:spPr/>
    </dgm:pt>
    <dgm:pt modelId="{02757633-5FD9-4610-BD41-63AB2B987AD3}" type="pres">
      <dgm:prSet presAssocID="{D62C508D-9A3F-4A8E-A25D-8C72A67DB053}" presName="childText" presStyleLbl="conFgAcc1" presStyleIdx="3" presStyleCnt="7">
        <dgm:presLayoutVars>
          <dgm:bulletEnabled val="1"/>
        </dgm:presLayoutVars>
      </dgm:prSet>
      <dgm:spPr/>
    </dgm:pt>
    <dgm:pt modelId="{D0695C20-652C-43B3-BF04-955793A37193}" type="pres">
      <dgm:prSet presAssocID="{9EC245CF-E679-4CC8-8FD2-CB26885E8CA2}" presName="spaceBetweenRectangles" presStyleCnt="0"/>
      <dgm:spPr/>
    </dgm:pt>
    <dgm:pt modelId="{02794829-463D-423C-8FFA-82F25625A310}" type="pres">
      <dgm:prSet presAssocID="{312A3A5D-8A74-4C0B-B884-0C0E4F1D527A}" presName="parentLin" presStyleCnt="0"/>
      <dgm:spPr/>
    </dgm:pt>
    <dgm:pt modelId="{A3B3AF88-8F40-4A0C-8F6B-DEC5C9D26682}" type="pres">
      <dgm:prSet presAssocID="{312A3A5D-8A74-4C0B-B884-0C0E4F1D527A}" presName="parentLeftMargin" presStyleLbl="node1" presStyleIdx="3" presStyleCnt="7"/>
      <dgm:spPr/>
    </dgm:pt>
    <dgm:pt modelId="{4A92ED18-7687-4D66-B5E7-102DE366FB0C}" type="pres">
      <dgm:prSet presAssocID="{312A3A5D-8A74-4C0B-B884-0C0E4F1D527A}" presName="parentText" presStyleLbl="node1" presStyleIdx="4" presStyleCnt="7" custScaleX="111070">
        <dgm:presLayoutVars>
          <dgm:chMax val="0"/>
          <dgm:bulletEnabled val="1"/>
        </dgm:presLayoutVars>
      </dgm:prSet>
      <dgm:spPr/>
    </dgm:pt>
    <dgm:pt modelId="{A7FCA612-BEA6-439B-B4D0-3AA23E8F3AA8}" type="pres">
      <dgm:prSet presAssocID="{312A3A5D-8A74-4C0B-B884-0C0E4F1D527A}" presName="negativeSpace" presStyleCnt="0"/>
      <dgm:spPr/>
    </dgm:pt>
    <dgm:pt modelId="{016F9786-7318-4A51-BF97-45299206B973}" type="pres">
      <dgm:prSet presAssocID="{312A3A5D-8A74-4C0B-B884-0C0E4F1D527A}" presName="childText" presStyleLbl="conFgAcc1" presStyleIdx="4" presStyleCnt="7">
        <dgm:presLayoutVars>
          <dgm:bulletEnabled val="1"/>
        </dgm:presLayoutVars>
      </dgm:prSet>
      <dgm:spPr/>
    </dgm:pt>
    <dgm:pt modelId="{A3589E79-4402-4FF6-AA65-23F2C3083EAB}" type="pres">
      <dgm:prSet presAssocID="{2D1E2484-E860-4DEE-94A6-E63FC6DE057B}" presName="spaceBetweenRectangles" presStyleCnt="0"/>
      <dgm:spPr/>
    </dgm:pt>
    <dgm:pt modelId="{A2333763-0BED-4419-A6E0-D36725133C16}" type="pres">
      <dgm:prSet presAssocID="{CE0A2DD8-A081-49E1-98C3-EDDF7280A544}" presName="parentLin" presStyleCnt="0"/>
      <dgm:spPr/>
    </dgm:pt>
    <dgm:pt modelId="{F50CB922-9986-4165-BEC0-AB08980E26E0}" type="pres">
      <dgm:prSet presAssocID="{CE0A2DD8-A081-49E1-98C3-EDDF7280A544}" presName="parentLeftMargin" presStyleLbl="node1" presStyleIdx="4" presStyleCnt="7"/>
      <dgm:spPr/>
    </dgm:pt>
    <dgm:pt modelId="{1CBA08B9-E7CC-41A6-A0F9-D454D058C696}" type="pres">
      <dgm:prSet presAssocID="{CE0A2DD8-A081-49E1-98C3-EDDF7280A54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2EB313B-06CE-48C7-9F0E-146EEC9BD239}" type="pres">
      <dgm:prSet presAssocID="{CE0A2DD8-A081-49E1-98C3-EDDF7280A544}" presName="negativeSpace" presStyleCnt="0"/>
      <dgm:spPr/>
    </dgm:pt>
    <dgm:pt modelId="{196A7E96-4901-4403-B006-8664A5010B2E}" type="pres">
      <dgm:prSet presAssocID="{CE0A2DD8-A081-49E1-98C3-EDDF7280A544}" presName="childText" presStyleLbl="conFgAcc1" presStyleIdx="5" presStyleCnt="7">
        <dgm:presLayoutVars>
          <dgm:bulletEnabled val="1"/>
        </dgm:presLayoutVars>
      </dgm:prSet>
      <dgm:spPr/>
    </dgm:pt>
    <dgm:pt modelId="{80E60F99-93B8-4A00-AC9F-5450B7CF55C9}" type="pres">
      <dgm:prSet presAssocID="{FDC55267-6D6A-4081-9C52-3CD5F44512B4}" presName="spaceBetweenRectangles" presStyleCnt="0"/>
      <dgm:spPr/>
    </dgm:pt>
    <dgm:pt modelId="{032D6122-835A-4E4C-8B02-2EDD7E46451B}" type="pres">
      <dgm:prSet presAssocID="{90B8D46A-A4DA-4CF0-8D0A-ECF68CEA5A8B}" presName="parentLin" presStyleCnt="0"/>
      <dgm:spPr/>
    </dgm:pt>
    <dgm:pt modelId="{870BFD69-80C4-4459-B7E1-9C5F3A8ED76E}" type="pres">
      <dgm:prSet presAssocID="{90B8D46A-A4DA-4CF0-8D0A-ECF68CEA5A8B}" presName="parentLeftMargin" presStyleLbl="node1" presStyleIdx="5" presStyleCnt="7"/>
      <dgm:spPr/>
    </dgm:pt>
    <dgm:pt modelId="{23388636-F7B5-4960-9CA0-A81CAD8777BF}" type="pres">
      <dgm:prSet presAssocID="{90B8D46A-A4DA-4CF0-8D0A-ECF68CEA5A8B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B9CE6A4C-29BD-40BA-B20B-5F60CBF3F581}" type="pres">
      <dgm:prSet presAssocID="{90B8D46A-A4DA-4CF0-8D0A-ECF68CEA5A8B}" presName="negativeSpace" presStyleCnt="0"/>
      <dgm:spPr/>
    </dgm:pt>
    <dgm:pt modelId="{950C6959-4DEE-405A-9319-E02C4E9DF1C3}" type="pres">
      <dgm:prSet presAssocID="{90B8D46A-A4DA-4CF0-8D0A-ECF68CEA5A8B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8144200-DFF5-4656-A715-D13A82C34C02}" type="presOf" srcId="{51FECBCC-02A0-4DA9-9FDA-F44DA5413211}" destId="{1BC5E889-D6AC-4A83-8389-4E05FD4522EF}" srcOrd="0" destOrd="0" presId="urn:microsoft.com/office/officeart/2005/8/layout/list1"/>
    <dgm:cxn modelId="{C017C305-7376-4683-977B-9E79CF906A5C}" type="presOf" srcId="{CE0A2DD8-A081-49E1-98C3-EDDF7280A544}" destId="{1CBA08B9-E7CC-41A6-A0F9-D454D058C696}" srcOrd="1" destOrd="0" presId="urn:microsoft.com/office/officeart/2005/8/layout/list1"/>
    <dgm:cxn modelId="{A5C5FA0A-E673-4333-9A92-DA1BB4CBE71D}" type="presOf" srcId="{51FECBCC-02A0-4DA9-9FDA-F44DA5413211}" destId="{88632665-7EA2-4460-BE46-0FA737051A91}" srcOrd="1" destOrd="0" presId="urn:microsoft.com/office/officeart/2005/8/layout/list1"/>
    <dgm:cxn modelId="{30DDEF0B-3E7E-42BC-82B6-CCE7FA1FFBD7}" srcId="{C367DC66-75FC-46E2-A756-EBC760B2EC37}" destId="{51FECBCC-02A0-4DA9-9FDA-F44DA5413211}" srcOrd="2" destOrd="0" parTransId="{82A293F9-41BB-4EA5-87D0-936F5652B9F0}" sibTransId="{9417F0CB-B492-4FE8-8ED2-21EAD545E8C0}"/>
    <dgm:cxn modelId="{A4D38F1E-3AF3-46C7-AE94-596EF7466B25}" type="presOf" srcId="{C367DC66-75FC-46E2-A756-EBC760B2EC37}" destId="{14B858B0-554F-42C1-8303-C56F08E93F77}" srcOrd="0" destOrd="0" presId="urn:microsoft.com/office/officeart/2005/8/layout/list1"/>
    <dgm:cxn modelId="{682C921F-EED1-4662-857E-E6A1295E2289}" type="presOf" srcId="{90B8D46A-A4DA-4CF0-8D0A-ECF68CEA5A8B}" destId="{870BFD69-80C4-4459-B7E1-9C5F3A8ED76E}" srcOrd="0" destOrd="0" presId="urn:microsoft.com/office/officeart/2005/8/layout/list1"/>
    <dgm:cxn modelId="{13543527-E01E-482E-BC2D-7B69745CA891}" type="presOf" srcId="{CE0A2DD8-A081-49E1-98C3-EDDF7280A544}" destId="{F50CB922-9986-4165-BEC0-AB08980E26E0}" srcOrd="0" destOrd="0" presId="urn:microsoft.com/office/officeart/2005/8/layout/list1"/>
    <dgm:cxn modelId="{5BDFF533-560A-4EBB-BB85-A312C341941A}" srcId="{C367DC66-75FC-46E2-A756-EBC760B2EC37}" destId="{F32BD3D2-57E8-478F-B2B8-646C75E115AB}" srcOrd="0" destOrd="0" parTransId="{DCC9874E-3F48-49EF-A25B-08CD0A9C70FF}" sibTransId="{9281FBDC-1167-45E4-844F-DF6BC9FDEC0C}"/>
    <dgm:cxn modelId="{35437C34-A967-4B6C-836E-1FEC8712E275}" type="presOf" srcId="{75BF2B38-612E-4991-A182-CB04F6537C0A}" destId="{15A4476F-E772-4125-9FE4-1EB736992595}" srcOrd="0" destOrd="0" presId="urn:microsoft.com/office/officeart/2005/8/layout/list1"/>
    <dgm:cxn modelId="{4FDEB439-0FAD-42E5-9E00-F636C02ADBDA}" type="presOf" srcId="{D62C508D-9A3F-4A8E-A25D-8C72A67DB053}" destId="{FF744A5A-C346-4E8F-BB67-07D3BBD5BAE1}" srcOrd="0" destOrd="0" presId="urn:microsoft.com/office/officeart/2005/8/layout/list1"/>
    <dgm:cxn modelId="{E311FF41-1301-4606-982F-6D45FA7A7362}" srcId="{C367DC66-75FC-46E2-A756-EBC760B2EC37}" destId="{90B8D46A-A4DA-4CF0-8D0A-ECF68CEA5A8B}" srcOrd="6" destOrd="0" parTransId="{945CC125-FB15-482E-A3ED-5623BF50F4F1}" sibTransId="{C301910F-60A4-497E-A67C-3CFCE04E0F4D}"/>
    <dgm:cxn modelId="{0F5A5944-753D-4888-9EE9-CAD0B5451ADC}" srcId="{C367DC66-75FC-46E2-A756-EBC760B2EC37}" destId="{D62C508D-9A3F-4A8E-A25D-8C72A67DB053}" srcOrd="3" destOrd="0" parTransId="{64138C54-35A9-4B5C-A926-3754A5F05A80}" sibTransId="{9EC245CF-E679-4CC8-8FD2-CB26885E8CA2}"/>
    <dgm:cxn modelId="{041D964C-6A06-48D1-BDC9-9A1D86F24597}" type="presOf" srcId="{75BF2B38-612E-4991-A182-CB04F6537C0A}" destId="{3CC425EF-6790-46AE-87CD-143DE1EE030A}" srcOrd="1" destOrd="0" presId="urn:microsoft.com/office/officeart/2005/8/layout/list1"/>
    <dgm:cxn modelId="{C0FEF457-EEE2-4FDF-9D0D-7D9EC9F1AB55}" type="presOf" srcId="{F32BD3D2-57E8-478F-B2B8-646C75E115AB}" destId="{BC3D1E65-DDA8-4683-B93D-ACF87389A8A4}" srcOrd="1" destOrd="0" presId="urn:microsoft.com/office/officeart/2005/8/layout/list1"/>
    <dgm:cxn modelId="{6EB6B682-D9CF-4F66-B253-961233FA4829}" type="presOf" srcId="{D62C508D-9A3F-4A8E-A25D-8C72A67DB053}" destId="{5D09A170-E871-4BDF-8AEE-986D6E6E14E3}" srcOrd="1" destOrd="0" presId="urn:microsoft.com/office/officeart/2005/8/layout/list1"/>
    <dgm:cxn modelId="{18F92099-4C3A-496E-ACE2-7D1DDDEEFEFB}" type="presOf" srcId="{312A3A5D-8A74-4C0B-B884-0C0E4F1D527A}" destId="{4A92ED18-7687-4D66-B5E7-102DE366FB0C}" srcOrd="1" destOrd="0" presId="urn:microsoft.com/office/officeart/2005/8/layout/list1"/>
    <dgm:cxn modelId="{C26C659C-7F14-4A34-BAE5-E7B5F7098156}" type="presOf" srcId="{312A3A5D-8A74-4C0B-B884-0C0E4F1D527A}" destId="{A3B3AF88-8F40-4A0C-8F6B-DEC5C9D26682}" srcOrd="0" destOrd="0" presId="urn:microsoft.com/office/officeart/2005/8/layout/list1"/>
    <dgm:cxn modelId="{5F9C0E9F-49EF-4791-9954-914B6944702E}" type="presOf" srcId="{F32BD3D2-57E8-478F-B2B8-646C75E115AB}" destId="{4C1688AB-CCA5-4E98-BF52-530D422766D3}" srcOrd="0" destOrd="0" presId="urn:microsoft.com/office/officeart/2005/8/layout/list1"/>
    <dgm:cxn modelId="{385D28BB-300B-4C7B-9D52-F21CE8A93D05}" srcId="{C367DC66-75FC-46E2-A756-EBC760B2EC37}" destId="{CE0A2DD8-A081-49E1-98C3-EDDF7280A544}" srcOrd="5" destOrd="0" parTransId="{7AD457BC-91F3-42BC-885B-6E7A0146687C}" sibTransId="{FDC55267-6D6A-4081-9C52-3CD5F44512B4}"/>
    <dgm:cxn modelId="{D6198CC2-D549-4FE6-A614-98AC98959D95}" type="presOf" srcId="{90B8D46A-A4DA-4CF0-8D0A-ECF68CEA5A8B}" destId="{23388636-F7B5-4960-9CA0-A81CAD8777BF}" srcOrd="1" destOrd="0" presId="urn:microsoft.com/office/officeart/2005/8/layout/list1"/>
    <dgm:cxn modelId="{16ADFFE3-6C9D-4B40-AA10-4B27CFB61828}" srcId="{C367DC66-75FC-46E2-A756-EBC760B2EC37}" destId="{312A3A5D-8A74-4C0B-B884-0C0E4F1D527A}" srcOrd="4" destOrd="0" parTransId="{5133326D-DF74-440F-BBC9-311F6EEA4E5E}" sibTransId="{2D1E2484-E860-4DEE-94A6-E63FC6DE057B}"/>
    <dgm:cxn modelId="{3CA657E5-03F9-41E7-B66E-61E5CD887E8F}" srcId="{C367DC66-75FC-46E2-A756-EBC760B2EC37}" destId="{75BF2B38-612E-4991-A182-CB04F6537C0A}" srcOrd="1" destOrd="0" parTransId="{AC53BA17-78E4-4472-A3D4-428AF7F64161}" sibTransId="{205A1B74-B894-4744-BA3B-392C1B01F997}"/>
    <dgm:cxn modelId="{F603C183-8988-40DB-933E-4C9C2A08FD29}" type="presParOf" srcId="{14B858B0-554F-42C1-8303-C56F08E93F77}" destId="{E36843FB-D10F-42D5-92B5-0440C0CD1ACE}" srcOrd="0" destOrd="0" presId="urn:microsoft.com/office/officeart/2005/8/layout/list1"/>
    <dgm:cxn modelId="{C9D90404-E961-42CC-B503-467D9293A9BC}" type="presParOf" srcId="{E36843FB-D10F-42D5-92B5-0440C0CD1ACE}" destId="{4C1688AB-CCA5-4E98-BF52-530D422766D3}" srcOrd="0" destOrd="0" presId="urn:microsoft.com/office/officeart/2005/8/layout/list1"/>
    <dgm:cxn modelId="{323F74DF-9ADA-43EF-93D2-F57379F1868A}" type="presParOf" srcId="{E36843FB-D10F-42D5-92B5-0440C0CD1ACE}" destId="{BC3D1E65-DDA8-4683-B93D-ACF87389A8A4}" srcOrd="1" destOrd="0" presId="urn:microsoft.com/office/officeart/2005/8/layout/list1"/>
    <dgm:cxn modelId="{2DFCCDD4-3A6D-4B07-B56F-92131C04D724}" type="presParOf" srcId="{14B858B0-554F-42C1-8303-C56F08E93F77}" destId="{9D1257AB-472D-4A28-A6EE-CD219B0F5202}" srcOrd="1" destOrd="0" presId="urn:microsoft.com/office/officeart/2005/8/layout/list1"/>
    <dgm:cxn modelId="{04BC7623-0CD3-4527-AC18-EFD7CF12E04C}" type="presParOf" srcId="{14B858B0-554F-42C1-8303-C56F08E93F77}" destId="{984CD2B1-9BD6-4EE6-AAB1-ACFCAAFF785A}" srcOrd="2" destOrd="0" presId="urn:microsoft.com/office/officeart/2005/8/layout/list1"/>
    <dgm:cxn modelId="{21097378-CE45-4DA9-A4C9-FAA5F4241F2A}" type="presParOf" srcId="{14B858B0-554F-42C1-8303-C56F08E93F77}" destId="{D72D1770-6016-4089-878A-1DDCBB314401}" srcOrd="3" destOrd="0" presId="urn:microsoft.com/office/officeart/2005/8/layout/list1"/>
    <dgm:cxn modelId="{60F60639-29E1-4A47-A27A-A6B4B77E0AF5}" type="presParOf" srcId="{14B858B0-554F-42C1-8303-C56F08E93F77}" destId="{6BB3061F-ADFC-4FB5-A76F-78AF473E6DF3}" srcOrd="4" destOrd="0" presId="urn:microsoft.com/office/officeart/2005/8/layout/list1"/>
    <dgm:cxn modelId="{498C429E-2419-4A3B-9AD0-DC34B20434C6}" type="presParOf" srcId="{6BB3061F-ADFC-4FB5-A76F-78AF473E6DF3}" destId="{15A4476F-E772-4125-9FE4-1EB736992595}" srcOrd="0" destOrd="0" presId="urn:microsoft.com/office/officeart/2005/8/layout/list1"/>
    <dgm:cxn modelId="{6F933B0D-7506-4584-900E-9DBA56EDB03E}" type="presParOf" srcId="{6BB3061F-ADFC-4FB5-A76F-78AF473E6DF3}" destId="{3CC425EF-6790-46AE-87CD-143DE1EE030A}" srcOrd="1" destOrd="0" presId="urn:microsoft.com/office/officeart/2005/8/layout/list1"/>
    <dgm:cxn modelId="{19601B29-5CC8-484F-B11F-D7710C1608F3}" type="presParOf" srcId="{14B858B0-554F-42C1-8303-C56F08E93F77}" destId="{D8188CFF-645B-4B49-85A7-E6BE30A4D1A9}" srcOrd="5" destOrd="0" presId="urn:microsoft.com/office/officeart/2005/8/layout/list1"/>
    <dgm:cxn modelId="{DA290B51-4555-4F29-B5E0-7D0A4E92B821}" type="presParOf" srcId="{14B858B0-554F-42C1-8303-C56F08E93F77}" destId="{61532FBC-4E84-4AE0-A38C-AE41B1FF972C}" srcOrd="6" destOrd="0" presId="urn:microsoft.com/office/officeart/2005/8/layout/list1"/>
    <dgm:cxn modelId="{9D87C17A-BD29-4B4B-B41C-AF91DA5110CD}" type="presParOf" srcId="{14B858B0-554F-42C1-8303-C56F08E93F77}" destId="{93F607C0-8F2B-4FA1-AE01-B2573E7DD102}" srcOrd="7" destOrd="0" presId="urn:microsoft.com/office/officeart/2005/8/layout/list1"/>
    <dgm:cxn modelId="{319DA9F9-87BD-44E6-A95F-BAAA1FCD774F}" type="presParOf" srcId="{14B858B0-554F-42C1-8303-C56F08E93F77}" destId="{FAFD3BE6-2582-4313-8329-5395AC997BAB}" srcOrd="8" destOrd="0" presId="urn:microsoft.com/office/officeart/2005/8/layout/list1"/>
    <dgm:cxn modelId="{A32AE0A7-BE20-4A69-BE07-1F1FAD2A37E9}" type="presParOf" srcId="{FAFD3BE6-2582-4313-8329-5395AC997BAB}" destId="{1BC5E889-D6AC-4A83-8389-4E05FD4522EF}" srcOrd="0" destOrd="0" presId="urn:microsoft.com/office/officeart/2005/8/layout/list1"/>
    <dgm:cxn modelId="{ADDF7D30-0F51-4CBE-B0E1-71ED86BB3851}" type="presParOf" srcId="{FAFD3BE6-2582-4313-8329-5395AC997BAB}" destId="{88632665-7EA2-4460-BE46-0FA737051A91}" srcOrd="1" destOrd="0" presId="urn:microsoft.com/office/officeart/2005/8/layout/list1"/>
    <dgm:cxn modelId="{E54F4A0F-7838-4D55-BC60-0D031FCF957E}" type="presParOf" srcId="{14B858B0-554F-42C1-8303-C56F08E93F77}" destId="{7640F3CA-326C-4E76-A1F9-35EE927934C6}" srcOrd="9" destOrd="0" presId="urn:microsoft.com/office/officeart/2005/8/layout/list1"/>
    <dgm:cxn modelId="{B24ABAD8-F8E2-4FB3-B625-E1A7CAA432FE}" type="presParOf" srcId="{14B858B0-554F-42C1-8303-C56F08E93F77}" destId="{ADC13ED8-4F3B-4B12-A122-862FDB14BEF5}" srcOrd="10" destOrd="0" presId="urn:microsoft.com/office/officeart/2005/8/layout/list1"/>
    <dgm:cxn modelId="{BE3BD492-933B-4281-BAE4-91D0DBB0A449}" type="presParOf" srcId="{14B858B0-554F-42C1-8303-C56F08E93F77}" destId="{7509841C-9244-48DC-A644-18E148F2A1F4}" srcOrd="11" destOrd="0" presId="urn:microsoft.com/office/officeart/2005/8/layout/list1"/>
    <dgm:cxn modelId="{A471F281-B460-4FAD-B3B4-BA1AEE9323B7}" type="presParOf" srcId="{14B858B0-554F-42C1-8303-C56F08E93F77}" destId="{9DD74CAD-7176-41CF-AEAD-A44BA8A93F40}" srcOrd="12" destOrd="0" presId="urn:microsoft.com/office/officeart/2005/8/layout/list1"/>
    <dgm:cxn modelId="{09809A03-4FD8-4AE5-AADD-055068484BFC}" type="presParOf" srcId="{9DD74CAD-7176-41CF-AEAD-A44BA8A93F40}" destId="{FF744A5A-C346-4E8F-BB67-07D3BBD5BAE1}" srcOrd="0" destOrd="0" presId="urn:microsoft.com/office/officeart/2005/8/layout/list1"/>
    <dgm:cxn modelId="{CE18E8D9-7EA6-4DDC-9AC1-A1C91CE79315}" type="presParOf" srcId="{9DD74CAD-7176-41CF-AEAD-A44BA8A93F40}" destId="{5D09A170-E871-4BDF-8AEE-986D6E6E14E3}" srcOrd="1" destOrd="0" presId="urn:microsoft.com/office/officeart/2005/8/layout/list1"/>
    <dgm:cxn modelId="{92013085-4FA7-4DC3-BE75-2B99F7AF237B}" type="presParOf" srcId="{14B858B0-554F-42C1-8303-C56F08E93F77}" destId="{CDFBE057-D916-4C14-98C2-8C657481B1C6}" srcOrd="13" destOrd="0" presId="urn:microsoft.com/office/officeart/2005/8/layout/list1"/>
    <dgm:cxn modelId="{CC73E84F-5574-4725-8005-8962D26B8EAE}" type="presParOf" srcId="{14B858B0-554F-42C1-8303-C56F08E93F77}" destId="{02757633-5FD9-4610-BD41-63AB2B987AD3}" srcOrd="14" destOrd="0" presId="urn:microsoft.com/office/officeart/2005/8/layout/list1"/>
    <dgm:cxn modelId="{F9087F2A-A222-4896-A646-C8EF23940683}" type="presParOf" srcId="{14B858B0-554F-42C1-8303-C56F08E93F77}" destId="{D0695C20-652C-43B3-BF04-955793A37193}" srcOrd="15" destOrd="0" presId="urn:microsoft.com/office/officeart/2005/8/layout/list1"/>
    <dgm:cxn modelId="{0599CDDD-F4FD-4DB0-B4A8-C9EEBB2F8B20}" type="presParOf" srcId="{14B858B0-554F-42C1-8303-C56F08E93F77}" destId="{02794829-463D-423C-8FFA-82F25625A310}" srcOrd="16" destOrd="0" presId="urn:microsoft.com/office/officeart/2005/8/layout/list1"/>
    <dgm:cxn modelId="{5BCDE89F-E60B-4071-A052-208F3BAE2C8F}" type="presParOf" srcId="{02794829-463D-423C-8FFA-82F25625A310}" destId="{A3B3AF88-8F40-4A0C-8F6B-DEC5C9D26682}" srcOrd="0" destOrd="0" presId="urn:microsoft.com/office/officeart/2005/8/layout/list1"/>
    <dgm:cxn modelId="{381BB9D3-61C5-4044-AE26-6FC842846654}" type="presParOf" srcId="{02794829-463D-423C-8FFA-82F25625A310}" destId="{4A92ED18-7687-4D66-B5E7-102DE366FB0C}" srcOrd="1" destOrd="0" presId="urn:microsoft.com/office/officeart/2005/8/layout/list1"/>
    <dgm:cxn modelId="{CE5DCC14-FBAD-4410-91F4-86E3A2D5C262}" type="presParOf" srcId="{14B858B0-554F-42C1-8303-C56F08E93F77}" destId="{A7FCA612-BEA6-439B-B4D0-3AA23E8F3AA8}" srcOrd="17" destOrd="0" presId="urn:microsoft.com/office/officeart/2005/8/layout/list1"/>
    <dgm:cxn modelId="{0871BAA7-388B-45C9-B4E5-DB119F3B37EC}" type="presParOf" srcId="{14B858B0-554F-42C1-8303-C56F08E93F77}" destId="{016F9786-7318-4A51-BF97-45299206B973}" srcOrd="18" destOrd="0" presId="urn:microsoft.com/office/officeart/2005/8/layout/list1"/>
    <dgm:cxn modelId="{AC4FD1E5-5F9B-426D-BF72-B4C2B3CD22DB}" type="presParOf" srcId="{14B858B0-554F-42C1-8303-C56F08E93F77}" destId="{A3589E79-4402-4FF6-AA65-23F2C3083EAB}" srcOrd="19" destOrd="0" presId="urn:microsoft.com/office/officeart/2005/8/layout/list1"/>
    <dgm:cxn modelId="{E894456F-D270-4184-A08D-AE0661DE0314}" type="presParOf" srcId="{14B858B0-554F-42C1-8303-C56F08E93F77}" destId="{A2333763-0BED-4419-A6E0-D36725133C16}" srcOrd="20" destOrd="0" presId="urn:microsoft.com/office/officeart/2005/8/layout/list1"/>
    <dgm:cxn modelId="{72E24108-699B-453A-99C7-739D774874CC}" type="presParOf" srcId="{A2333763-0BED-4419-A6E0-D36725133C16}" destId="{F50CB922-9986-4165-BEC0-AB08980E26E0}" srcOrd="0" destOrd="0" presId="urn:microsoft.com/office/officeart/2005/8/layout/list1"/>
    <dgm:cxn modelId="{7866C5B2-70AD-4D98-AFDA-E646DDCDBE4B}" type="presParOf" srcId="{A2333763-0BED-4419-A6E0-D36725133C16}" destId="{1CBA08B9-E7CC-41A6-A0F9-D454D058C696}" srcOrd="1" destOrd="0" presId="urn:microsoft.com/office/officeart/2005/8/layout/list1"/>
    <dgm:cxn modelId="{91CF1AAD-C98B-4333-8431-F4E652D121AC}" type="presParOf" srcId="{14B858B0-554F-42C1-8303-C56F08E93F77}" destId="{12EB313B-06CE-48C7-9F0E-146EEC9BD239}" srcOrd="21" destOrd="0" presId="urn:microsoft.com/office/officeart/2005/8/layout/list1"/>
    <dgm:cxn modelId="{3289BBE3-8D8D-4B75-82CF-627996B3F507}" type="presParOf" srcId="{14B858B0-554F-42C1-8303-C56F08E93F77}" destId="{196A7E96-4901-4403-B006-8664A5010B2E}" srcOrd="22" destOrd="0" presId="urn:microsoft.com/office/officeart/2005/8/layout/list1"/>
    <dgm:cxn modelId="{58164E52-5402-46E0-AE82-E5552985E212}" type="presParOf" srcId="{14B858B0-554F-42C1-8303-C56F08E93F77}" destId="{80E60F99-93B8-4A00-AC9F-5450B7CF55C9}" srcOrd="23" destOrd="0" presId="urn:microsoft.com/office/officeart/2005/8/layout/list1"/>
    <dgm:cxn modelId="{D99D7513-8CE5-4C40-90B0-E53AC323C832}" type="presParOf" srcId="{14B858B0-554F-42C1-8303-C56F08E93F77}" destId="{032D6122-835A-4E4C-8B02-2EDD7E46451B}" srcOrd="24" destOrd="0" presId="urn:microsoft.com/office/officeart/2005/8/layout/list1"/>
    <dgm:cxn modelId="{D3CE22C6-1CF7-4ECA-B9B7-1F8157EB2F6B}" type="presParOf" srcId="{032D6122-835A-4E4C-8B02-2EDD7E46451B}" destId="{870BFD69-80C4-4459-B7E1-9C5F3A8ED76E}" srcOrd="0" destOrd="0" presId="urn:microsoft.com/office/officeart/2005/8/layout/list1"/>
    <dgm:cxn modelId="{C22DC5EC-F8F6-4409-93D3-1921C321EB6A}" type="presParOf" srcId="{032D6122-835A-4E4C-8B02-2EDD7E46451B}" destId="{23388636-F7B5-4960-9CA0-A81CAD8777BF}" srcOrd="1" destOrd="0" presId="urn:microsoft.com/office/officeart/2005/8/layout/list1"/>
    <dgm:cxn modelId="{DE9C166C-0AFC-4F18-B572-DB546962C377}" type="presParOf" srcId="{14B858B0-554F-42C1-8303-C56F08E93F77}" destId="{B9CE6A4C-29BD-40BA-B20B-5F60CBF3F581}" srcOrd="25" destOrd="0" presId="urn:microsoft.com/office/officeart/2005/8/layout/list1"/>
    <dgm:cxn modelId="{1FBFEC90-3462-4BD6-AB0D-EC68F48E0E84}" type="presParOf" srcId="{14B858B0-554F-42C1-8303-C56F08E93F77}" destId="{950C6959-4DEE-405A-9319-E02C4E9DF1C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0F045A-064D-4DFB-90C2-2A315C611E2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CH"/>
        </a:p>
      </dgm:t>
    </dgm:pt>
    <dgm:pt modelId="{B4E095DE-6679-43D2-BEF3-182BBB17B98B}">
      <dgm:prSet phldrT="[Text]" custT="1"/>
      <dgm:spPr/>
      <dgm:t>
        <a:bodyPr/>
        <a:lstStyle/>
        <a:p>
          <a:r>
            <a:rPr lang="de-CH" sz="2000" dirty="0">
              <a:solidFill>
                <a:schemeClr val="tx1"/>
              </a:solidFill>
            </a:rPr>
            <a:t>Steuerrechnungen (Erlass eingeben?)</a:t>
          </a:r>
        </a:p>
      </dgm:t>
    </dgm:pt>
    <dgm:pt modelId="{A29DDF0B-EC82-4560-BFD6-B69B38068092}" type="parTrans" cxnId="{3C10FBA0-411E-403A-A3ED-3B27DF7A4254}">
      <dgm:prSet/>
      <dgm:spPr/>
      <dgm:t>
        <a:bodyPr/>
        <a:lstStyle/>
        <a:p>
          <a:endParaRPr lang="de-CH"/>
        </a:p>
      </dgm:t>
    </dgm:pt>
    <dgm:pt modelId="{D16DCBDE-FFF9-439B-8E53-ABE380E88CC2}" type="sibTrans" cxnId="{3C10FBA0-411E-403A-A3ED-3B27DF7A4254}">
      <dgm:prSet/>
      <dgm:spPr/>
      <dgm:t>
        <a:bodyPr/>
        <a:lstStyle/>
        <a:p>
          <a:endParaRPr lang="de-CH"/>
        </a:p>
      </dgm:t>
    </dgm:pt>
    <dgm:pt modelId="{4DEA51B6-630C-416F-8400-6B56EBD89BDF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de-CH" sz="2000" dirty="0">
              <a:solidFill>
                <a:schemeClr val="tx1"/>
              </a:solidFill>
            </a:rPr>
            <a:t>Leasingraten (Autofrage stellen?)</a:t>
          </a:r>
        </a:p>
      </dgm:t>
    </dgm:pt>
    <dgm:pt modelId="{9038847C-FC20-4BFE-AF6D-5BAE6BD3AEB9}" type="parTrans" cxnId="{14CAF5EB-54A2-459A-86CF-E8EE7841C6C6}">
      <dgm:prSet/>
      <dgm:spPr/>
      <dgm:t>
        <a:bodyPr/>
        <a:lstStyle/>
        <a:p>
          <a:endParaRPr lang="de-CH"/>
        </a:p>
      </dgm:t>
    </dgm:pt>
    <dgm:pt modelId="{E9BE784A-247A-4667-BB60-2186787C575E}" type="sibTrans" cxnId="{14CAF5EB-54A2-459A-86CF-E8EE7841C6C6}">
      <dgm:prSet/>
      <dgm:spPr/>
      <dgm:t>
        <a:bodyPr/>
        <a:lstStyle/>
        <a:p>
          <a:endParaRPr lang="de-CH"/>
        </a:p>
      </dgm:t>
    </dgm:pt>
    <dgm:pt modelId="{E459E948-4365-45C6-93F8-F64A9CFBEC08}">
      <dgm:prSet phldrT="[Text]" custT="1"/>
      <dgm:spPr/>
      <dgm:t>
        <a:bodyPr/>
        <a:lstStyle/>
        <a:p>
          <a:r>
            <a:rPr lang="de-CH" sz="2000" dirty="0">
              <a:solidFill>
                <a:schemeClr val="tx1"/>
              </a:solidFill>
            </a:rPr>
            <a:t>Raten, Rechnungen und Mahnungen alter Forderungen</a:t>
          </a:r>
        </a:p>
      </dgm:t>
    </dgm:pt>
    <dgm:pt modelId="{DEDF5758-7B22-45BA-9681-0B2436E5F617}" type="parTrans" cxnId="{4F6B9167-1D8B-44E2-8527-0E338144A8AC}">
      <dgm:prSet/>
      <dgm:spPr/>
      <dgm:t>
        <a:bodyPr/>
        <a:lstStyle/>
        <a:p>
          <a:endParaRPr lang="de-CH"/>
        </a:p>
      </dgm:t>
    </dgm:pt>
    <dgm:pt modelId="{1CB9EF14-2F69-4BF0-A07D-09E85117058F}" type="sibTrans" cxnId="{4F6B9167-1D8B-44E2-8527-0E338144A8AC}">
      <dgm:prSet/>
      <dgm:spPr/>
      <dgm:t>
        <a:bodyPr/>
        <a:lstStyle/>
        <a:p>
          <a:endParaRPr lang="de-CH"/>
        </a:p>
      </dgm:t>
    </dgm:pt>
    <dgm:pt modelId="{3F3174C7-50E5-48F8-AE6C-F05D1668BE64}">
      <dgm:prSet custT="1"/>
      <dgm:spPr/>
      <dgm:t>
        <a:bodyPr/>
        <a:lstStyle/>
        <a:p>
          <a:r>
            <a:rPr lang="de-CH" sz="2000" dirty="0">
              <a:solidFill>
                <a:schemeClr val="tx1"/>
              </a:solidFill>
            </a:rPr>
            <a:t>Raten für die Barkredite (Vertrag überprüfen?)</a:t>
          </a:r>
        </a:p>
      </dgm:t>
    </dgm:pt>
    <dgm:pt modelId="{27F45C98-F548-48DC-94AA-F380F275167A}" type="parTrans" cxnId="{DFDFD2BA-1C90-4520-A460-F59A7B2C110B}">
      <dgm:prSet/>
      <dgm:spPr/>
      <dgm:t>
        <a:bodyPr/>
        <a:lstStyle/>
        <a:p>
          <a:endParaRPr lang="de-DE"/>
        </a:p>
      </dgm:t>
    </dgm:pt>
    <dgm:pt modelId="{182D6628-8A61-47CC-A0F2-F70231D5414C}" type="sibTrans" cxnId="{DFDFD2BA-1C90-4520-A460-F59A7B2C110B}">
      <dgm:prSet/>
      <dgm:spPr/>
      <dgm:t>
        <a:bodyPr/>
        <a:lstStyle/>
        <a:p>
          <a:endParaRPr lang="de-DE"/>
        </a:p>
      </dgm:t>
    </dgm:pt>
    <dgm:pt modelId="{08B9400C-9F2F-41BE-8798-0215DEA02F42}" type="pres">
      <dgm:prSet presAssocID="{C30F045A-064D-4DFB-90C2-2A315C611E2D}" presName="linear" presStyleCnt="0">
        <dgm:presLayoutVars>
          <dgm:dir/>
          <dgm:animLvl val="lvl"/>
          <dgm:resizeHandles val="exact"/>
        </dgm:presLayoutVars>
      </dgm:prSet>
      <dgm:spPr/>
    </dgm:pt>
    <dgm:pt modelId="{BE66F7C1-4557-40F0-81C0-47D603A5BA63}" type="pres">
      <dgm:prSet presAssocID="{B4E095DE-6679-43D2-BEF3-182BBB17B98B}" presName="parentLin" presStyleCnt="0"/>
      <dgm:spPr/>
    </dgm:pt>
    <dgm:pt modelId="{C72BD31D-FDCA-4D74-818B-F3BA42FA643B}" type="pres">
      <dgm:prSet presAssocID="{B4E095DE-6679-43D2-BEF3-182BBB17B98B}" presName="parentLeftMargin" presStyleLbl="node1" presStyleIdx="0" presStyleCnt="4"/>
      <dgm:spPr/>
    </dgm:pt>
    <dgm:pt modelId="{80A68CA7-A79C-4272-833F-907517B8C60A}" type="pres">
      <dgm:prSet presAssocID="{B4E095DE-6679-43D2-BEF3-182BBB17B98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2BC2CD6-D98B-4204-B401-4F5BE7F9AA12}" type="pres">
      <dgm:prSet presAssocID="{B4E095DE-6679-43D2-BEF3-182BBB17B98B}" presName="negativeSpace" presStyleCnt="0"/>
      <dgm:spPr/>
    </dgm:pt>
    <dgm:pt modelId="{351E51FA-9F75-4962-BFAF-CDCC82556A20}" type="pres">
      <dgm:prSet presAssocID="{B4E095DE-6679-43D2-BEF3-182BBB17B98B}" presName="childText" presStyleLbl="conFgAcc1" presStyleIdx="0" presStyleCnt="4" custLinFactNeighborY="-4516">
        <dgm:presLayoutVars>
          <dgm:bulletEnabled val="1"/>
        </dgm:presLayoutVars>
      </dgm:prSet>
      <dgm:spPr/>
    </dgm:pt>
    <dgm:pt modelId="{603B8DC6-5576-4608-AF90-B64B16181D06}" type="pres">
      <dgm:prSet presAssocID="{D16DCBDE-FFF9-439B-8E53-ABE380E88CC2}" presName="spaceBetweenRectangles" presStyleCnt="0"/>
      <dgm:spPr/>
    </dgm:pt>
    <dgm:pt modelId="{E6F9620A-AE81-4C0C-B00B-3E6BDA0DE040}" type="pres">
      <dgm:prSet presAssocID="{3F3174C7-50E5-48F8-AE6C-F05D1668BE64}" presName="parentLin" presStyleCnt="0"/>
      <dgm:spPr/>
    </dgm:pt>
    <dgm:pt modelId="{4F97ADBC-1C1A-4BFA-BB17-841DE5B3E921}" type="pres">
      <dgm:prSet presAssocID="{3F3174C7-50E5-48F8-AE6C-F05D1668BE64}" presName="parentLeftMargin" presStyleLbl="node1" presStyleIdx="0" presStyleCnt="4"/>
      <dgm:spPr/>
    </dgm:pt>
    <dgm:pt modelId="{AACCA6B6-5CEA-4DD5-9578-A63C8068427B}" type="pres">
      <dgm:prSet presAssocID="{3F3174C7-50E5-48F8-AE6C-F05D1668BE6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408BB1B-CDB4-4D33-92A0-81F3E0C23F27}" type="pres">
      <dgm:prSet presAssocID="{3F3174C7-50E5-48F8-AE6C-F05D1668BE64}" presName="negativeSpace" presStyleCnt="0"/>
      <dgm:spPr/>
    </dgm:pt>
    <dgm:pt modelId="{F7FACD64-7717-490F-BC95-5EACB164A9AC}" type="pres">
      <dgm:prSet presAssocID="{3F3174C7-50E5-48F8-AE6C-F05D1668BE64}" presName="childText" presStyleLbl="conFgAcc1" presStyleIdx="1" presStyleCnt="4">
        <dgm:presLayoutVars>
          <dgm:bulletEnabled val="1"/>
        </dgm:presLayoutVars>
      </dgm:prSet>
      <dgm:spPr/>
    </dgm:pt>
    <dgm:pt modelId="{6A0DA616-CEC1-4119-929E-FFF60FDA9471}" type="pres">
      <dgm:prSet presAssocID="{182D6628-8A61-47CC-A0F2-F70231D5414C}" presName="spaceBetweenRectangles" presStyleCnt="0"/>
      <dgm:spPr/>
    </dgm:pt>
    <dgm:pt modelId="{FFA40D42-4389-4E7E-940B-AAD01E0EE37E}" type="pres">
      <dgm:prSet presAssocID="{4DEA51B6-630C-416F-8400-6B56EBD89BDF}" presName="parentLin" presStyleCnt="0"/>
      <dgm:spPr/>
    </dgm:pt>
    <dgm:pt modelId="{E6DAA1E9-8DC6-43C9-B271-17AA75B84C49}" type="pres">
      <dgm:prSet presAssocID="{4DEA51B6-630C-416F-8400-6B56EBD89BDF}" presName="parentLeftMargin" presStyleLbl="node1" presStyleIdx="1" presStyleCnt="4"/>
      <dgm:spPr/>
    </dgm:pt>
    <dgm:pt modelId="{CCB9E0BA-EE36-4905-B86C-4688A44E909F}" type="pres">
      <dgm:prSet presAssocID="{4DEA51B6-630C-416F-8400-6B56EBD89B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18FECE9-DE05-4A38-B536-F76568229550}" type="pres">
      <dgm:prSet presAssocID="{4DEA51B6-630C-416F-8400-6B56EBD89BDF}" presName="negativeSpace" presStyleCnt="0"/>
      <dgm:spPr/>
    </dgm:pt>
    <dgm:pt modelId="{C4DB4CBD-24EF-40F9-A68C-94F4B027350B}" type="pres">
      <dgm:prSet presAssocID="{4DEA51B6-630C-416F-8400-6B56EBD89BDF}" presName="childText" presStyleLbl="conFgAcc1" presStyleIdx="2" presStyleCnt="4">
        <dgm:presLayoutVars>
          <dgm:bulletEnabled val="1"/>
        </dgm:presLayoutVars>
      </dgm:prSet>
      <dgm:spPr/>
    </dgm:pt>
    <dgm:pt modelId="{41DA6B8F-0B18-4EBF-8D8A-D20925D59D4C}" type="pres">
      <dgm:prSet presAssocID="{E9BE784A-247A-4667-BB60-2186787C575E}" presName="spaceBetweenRectangles" presStyleCnt="0"/>
      <dgm:spPr/>
    </dgm:pt>
    <dgm:pt modelId="{746D4C8E-8FD8-4A0A-8A8B-D4FE73442386}" type="pres">
      <dgm:prSet presAssocID="{E459E948-4365-45C6-93F8-F64A9CFBEC08}" presName="parentLin" presStyleCnt="0"/>
      <dgm:spPr/>
    </dgm:pt>
    <dgm:pt modelId="{A77F2A14-2821-49AF-9AA7-DB0F6C494AFE}" type="pres">
      <dgm:prSet presAssocID="{E459E948-4365-45C6-93F8-F64A9CFBEC08}" presName="parentLeftMargin" presStyleLbl="node1" presStyleIdx="2" presStyleCnt="4"/>
      <dgm:spPr/>
    </dgm:pt>
    <dgm:pt modelId="{E9FC5CC2-13C1-4899-BC87-162265334D93}" type="pres">
      <dgm:prSet presAssocID="{E459E948-4365-45C6-93F8-F64A9CFBEC0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01D7683-AA73-4005-8E2A-7300718C28F4}" type="pres">
      <dgm:prSet presAssocID="{E459E948-4365-45C6-93F8-F64A9CFBEC08}" presName="negativeSpace" presStyleCnt="0"/>
      <dgm:spPr/>
    </dgm:pt>
    <dgm:pt modelId="{4A52D727-2AC0-406B-A954-E3F8F963B180}" type="pres">
      <dgm:prSet presAssocID="{E459E948-4365-45C6-93F8-F64A9CFBEC0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E828B1D-0928-44D9-898B-161EC5A83104}" type="presOf" srcId="{E459E948-4365-45C6-93F8-F64A9CFBEC08}" destId="{A77F2A14-2821-49AF-9AA7-DB0F6C494AFE}" srcOrd="0" destOrd="0" presId="urn:microsoft.com/office/officeart/2005/8/layout/list1"/>
    <dgm:cxn modelId="{438A2C26-62C4-4806-AB1D-26A73A36C5E5}" type="presOf" srcId="{4DEA51B6-630C-416F-8400-6B56EBD89BDF}" destId="{CCB9E0BA-EE36-4905-B86C-4688A44E909F}" srcOrd="1" destOrd="0" presId="urn:microsoft.com/office/officeart/2005/8/layout/list1"/>
    <dgm:cxn modelId="{12BA882D-E6A4-4A72-96F3-61CF335C8AFB}" type="presOf" srcId="{B4E095DE-6679-43D2-BEF3-182BBB17B98B}" destId="{C72BD31D-FDCA-4D74-818B-F3BA42FA643B}" srcOrd="0" destOrd="0" presId="urn:microsoft.com/office/officeart/2005/8/layout/list1"/>
    <dgm:cxn modelId="{8A9F2631-D995-40F6-97DE-A6B458BAFFF3}" type="presOf" srcId="{E459E948-4365-45C6-93F8-F64A9CFBEC08}" destId="{E9FC5CC2-13C1-4899-BC87-162265334D93}" srcOrd="1" destOrd="0" presId="urn:microsoft.com/office/officeart/2005/8/layout/list1"/>
    <dgm:cxn modelId="{4F6B9167-1D8B-44E2-8527-0E338144A8AC}" srcId="{C30F045A-064D-4DFB-90C2-2A315C611E2D}" destId="{E459E948-4365-45C6-93F8-F64A9CFBEC08}" srcOrd="3" destOrd="0" parTransId="{DEDF5758-7B22-45BA-9681-0B2436E5F617}" sibTransId="{1CB9EF14-2F69-4BF0-A07D-09E85117058F}"/>
    <dgm:cxn modelId="{7C232F70-B69E-4124-9880-EFC3BEAA8F65}" type="presOf" srcId="{4DEA51B6-630C-416F-8400-6B56EBD89BDF}" destId="{E6DAA1E9-8DC6-43C9-B271-17AA75B84C49}" srcOrd="0" destOrd="0" presId="urn:microsoft.com/office/officeart/2005/8/layout/list1"/>
    <dgm:cxn modelId="{6E20958A-FCF2-40D4-879B-7CDBD9E6EA90}" type="presOf" srcId="{3F3174C7-50E5-48F8-AE6C-F05D1668BE64}" destId="{4F97ADBC-1C1A-4BFA-BB17-841DE5B3E921}" srcOrd="0" destOrd="0" presId="urn:microsoft.com/office/officeart/2005/8/layout/list1"/>
    <dgm:cxn modelId="{3C10FBA0-411E-403A-A3ED-3B27DF7A4254}" srcId="{C30F045A-064D-4DFB-90C2-2A315C611E2D}" destId="{B4E095DE-6679-43D2-BEF3-182BBB17B98B}" srcOrd="0" destOrd="0" parTransId="{A29DDF0B-EC82-4560-BFD6-B69B38068092}" sibTransId="{D16DCBDE-FFF9-439B-8E53-ABE380E88CC2}"/>
    <dgm:cxn modelId="{1CA5ACAF-A201-4B6C-BEB3-72192EC54426}" type="presOf" srcId="{C30F045A-064D-4DFB-90C2-2A315C611E2D}" destId="{08B9400C-9F2F-41BE-8798-0215DEA02F42}" srcOrd="0" destOrd="0" presId="urn:microsoft.com/office/officeart/2005/8/layout/list1"/>
    <dgm:cxn modelId="{DFDFD2BA-1C90-4520-A460-F59A7B2C110B}" srcId="{C30F045A-064D-4DFB-90C2-2A315C611E2D}" destId="{3F3174C7-50E5-48F8-AE6C-F05D1668BE64}" srcOrd="1" destOrd="0" parTransId="{27F45C98-F548-48DC-94AA-F380F275167A}" sibTransId="{182D6628-8A61-47CC-A0F2-F70231D5414C}"/>
    <dgm:cxn modelId="{726E27D8-DD02-41F0-96EF-AED19D4CE9E6}" type="presOf" srcId="{B4E095DE-6679-43D2-BEF3-182BBB17B98B}" destId="{80A68CA7-A79C-4272-833F-907517B8C60A}" srcOrd="1" destOrd="0" presId="urn:microsoft.com/office/officeart/2005/8/layout/list1"/>
    <dgm:cxn modelId="{CCA7FCE1-2213-49CE-833F-A4A6803051F8}" type="presOf" srcId="{3F3174C7-50E5-48F8-AE6C-F05D1668BE64}" destId="{AACCA6B6-5CEA-4DD5-9578-A63C8068427B}" srcOrd="1" destOrd="0" presId="urn:microsoft.com/office/officeart/2005/8/layout/list1"/>
    <dgm:cxn modelId="{14CAF5EB-54A2-459A-86CF-E8EE7841C6C6}" srcId="{C30F045A-064D-4DFB-90C2-2A315C611E2D}" destId="{4DEA51B6-630C-416F-8400-6B56EBD89BDF}" srcOrd="2" destOrd="0" parTransId="{9038847C-FC20-4BFE-AF6D-5BAE6BD3AEB9}" sibTransId="{E9BE784A-247A-4667-BB60-2186787C575E}"/>
    <dgm:cxn modelId="{9077255C-26A1-4E41-90FD-B29F8D6A2DA0}" type="presParOf" srcId="{08B9400C-9F2F-41BE-8798-0215DEA02F42}" destId="{BE66F7C1-4557-40F0-81C0-47D603A5BA63}" srcOrd="0" destOrd="0" presId="urn:microsoft.com/office/officeart/2005/8/layout/list1"/>
    <dgm:cxn modelId="{BD3F30E5-3A10-4706-BB13-39BB9FA0DB94}" type="presParOf" srcId="{BE66F7C1-4557-40F0-81C0-47D603A5BA63}" destId="{C72BD31D-FDCA-4D74-818B-F3BA42FA643B}" srcOrd="0" destOrd="0" presId="urn:microsoft.com/office/officeart/2005/8/layout/list1"/>
    <dgm:cxn modelId="{CA671BAC-B419-4B86-A80B-04FD0684DDA2}" type="presParOf" srcId="{BE66F7C1-4557-40F0-81C0-47D603A5BA63}" destId="{80A68CA7-A79C-4272-833F-907517B8C60A}" srcOrd="1" destOrd="0" presId="urn:microsoft.com/office/officeart/2005/8/layout/list1"/>
    <dgm:cxn modelId="{3C6EDA40-1EB8-4BC6-9709-6AD663BA2F53}" type="presParOf" srcId="{08B9400C-9F2F-41BE-8798-0215DEA02F42}" destId="{82BC2CD6-D98B-4204-B401-4F5BE7F9AA12}" srcOrd="1" destOrd="0" presId="urn:microsoft.com/office/officeart/2005/8/layout/list1"/>
    <dgm:cxn modelId="{F7AAFA0A-A333-4F01-A8D3-6BE70B1481A2}" type="presParOf" srcId="{08B9400C-9F2F-41BE-8798-0215DEA02F42}" destId="{351E51FA-9F75-4962-BFAF-CDCC82556A20}" srcOrd="2" destOrd="0" presId="urn:microsoft.com/office/officeart/2005/8/layout/list1"/>
    <dgm:cxn modelId="{A6AB8570-16F0-47A9-B88B-EF24EA4FB961}" type="presParOf" srcId="{08B9400C-9F2F-41BE-8798-0215DEA02F42}" destId="{603B8DC6-5576-4608-AF90-B64B16181D06}" srcOrd="3" destOrd="0" presId="urn:microsoft.com/office/officeart/2005/8/layout/list1"/>
    <dgm:cxn modelId="{185B6081-384F-4028-B8BA-C17EEC4E72A6}" type="presParOf" srcId="{08B9400C-9F2F-41BE-8798-0215DEA02F42}" destId="{E6F9620A-AE81-4C0C-B00B-3E6BDA0DE040}" srcOrd="4" destOrd="0" presId="urn:microsoft.com/office/officeart/2005/8/layout/list1"/>
    <dgm:cxn modelId="{C7E92F5D-3424-4F32-AE49-6FC9CD990920}" type="presParOf" srcId="{E6F9620A-AE81-4C0C-B00B-3E6BDA0DE040}" destId="{4F97ADBC-1C1A-4BFA-BB17-841DE5B3E921}" srcOrd="0" destOrd="0" presId="urn:microsoft.com/office/officeart/2005/8/layout/list1"/>
    <dgm:cxn modelId="{A6BE6DEA-09C8-4669-A16B-65EDF64B6F54}" type="presParOf" srcId="{E6F9620A-AE81-4C0C-B00B-3E6BDA0DE040}" destId="{AACCA6B6-5CEA-4DD5-9578-A63C8068427B}" srcOrd="1" destOrd="0" presId="urn:microsoft.com/office/officeart/2005/8/layout/list1"/>
    <dgm:cxn modelId="{D23F9205-D623-41E1-8FE2-5BE8A518B480}" type="presParOf" srcId="{08B9400C-9F2F-41BE-8798-0215DEA02F42}" destId="{1408BB1B-CDB4-4D33-92A0-81F3E0C23F27}" srcOrd="5" destOrd="0" presId="urn:microsoft.com/office/officeart/2005/8/layout/list1"/>
    <dgm:cxn modelId="{0895C916-DD2E-45A7-896A-0F36B64C46EF}" type="presParOf" srcId="{08B9400C-9F2F-41BE-8798-0215DEA02F42}" destId="{F7FACD64-7717-490F-BC95-5EACB164A9AC}" srcOrd="6" destOrd="0" presId="urn:microsoft.com/office/officeart/2005/8/layout/list1"/>
    <dgm:cxn modelId="{95CAE60C-3E74-492C-9EA7-D007DADD547B}" type="presParOf" srcId="{08B9400C-9F2F-41BE-8798-0215DEA02F42}" destId="{6A0DA616-CEC1-4119-929E-FFF60FDA9471}" srcOrd="7" destOrd="0" presId="urn:microsoft.com/office/officeart/2005/8/layout/list1"/>
    <dgm:cxn modelId="{C01B17CE-F2DC-4D24-A660-681BCE7951B7}" type="presParOf" srcId="{08B9400C-9F2F-41BE-8798-0215DEA02F42}" destId="{FFA40D42-4389-4E7E-940B-AAD01E0EE37E}" srcOrd="8" destOrd="0" presId="urn:microsoft.com/office/officeart/2005/8/layout/list1"/>
    <dgm:cxn modelId="{C67F53F3-3E0B-4BC9-A794-3CA723C4B63C}" type="presParOf" srcId="{FFA40D42-4389-4E7E-940B-AAD01E0EE37E}" destId="{E6DAA1E9-8DC6-43C9-B271-17AA75B84C49}" srcOrd="0" destOrd="0" presId="urn:microsoft.com/office/officeart/2005/8/layout/list1"/>
    <dgm:cxn modelId="{72BAA677-50D6-409E-A904-2E162408A225}" type="presParOf" srcId="{FFA40D42-4389-4E7E-940B-AAD01E0EE37E}" destId="{CCB9E0BA-EE36-4905-B86C-4688A44E909F}" srcOrd="1" destOrd="0" presId="urn:microsoft.com/office/officeart/2005/8/layout/list1"/>
    <dgm:cxn modelId="{07DE4F56-9006-4E87-80E5-480DDB75ACB7}" type="presParOf" srcId="{08B9400C-9F2F-41BE-8798-0215DEA02F42}" destId="{C18FECE9-DE05-4A38-B536-F76568229550}" srcOrd="9" destOrd="0" presId="urn:microsoft.com/office/officeart/2005/8/layout/list1"/>
    <dgm:cxn modelId="{61F1BCD8-3E19-4CDC-B73D-F45FE0A44E00}" type="presParOf" srcId="{08B9400C-9F2F-41BE-8798-0215DEA02F42}" destId="{C4DB4CBD-24EF-40F9-A68C-94F4B027350B}" srcOrd="10" destOrd="0" presId="urn:microsoft.com/office/officeart/2005/8/layout/list1"/>
    <dgm:cxn modelId="{C9FD1AF4-546B-433B-A904-A3F2B12B762C}" type="presParOf" srcId="{08B9400C-9F2F-41BE-8798-0215DEA02F42}" destId="{41DA6B8F-0B18-4EBF-8D8A-D20925D59D4C}" srcOrd="11" destOrd="0" presId="urn:microsoft.com/office/officeart/2005/8/layout/list1"/>
    <dgm:cxn modelId="{1FB6E49B-B9B4-4CF2-93F6-441AE9499761}" type="presParOf" srcId="{08B9400C-9F2F-41BE-8798-0215DEA02F42}" destId="{746D4C8E-8FD8-4A0A-8A8B-D4FE73442386}" srcOrd="12" destOrd="0" presId="urn:microsoft.com/office/officeart/2005/8/layout/list1"/>
    <dgm:cxn modelId="{6420F9D0-28B3-49AB-B3A8-523B8AB1EE6E}" type="presParOf" srcId="{746D4C8E-8FD8-4A0A-8A8B-D4FE73442386}" destId="{A77F2A14-2821-49AF-9AA7-DB0F6C494AFE}" srcOrd="0" destOrd="0" presId="urn:microsoft.com/office/officeart/2005/8/layout/list1"/>
    <dgm:cxn modelId="{AACB82F3-2626-4BFE-BD04-E12878F09E63}" type="presParOf" srcId="{746D4C8E-8FD8-4A0A-8A8B-D4FE73442386}" destId="{E9FC5CC2-13C1-4899-BC87-162265334D93}" srcOrd="1" destOrd="0" presId="urn:microsoft.com/office/officeart/2005/8/layout/list1"/>
    <dgm:cxn modelId="{1A0D5E5A-08E5-460A-86E7-DF33F1C19A45}" type="presParOf" srcId="{08B9400C-9F2F-41BE-8798-0215DEA02F42}" destId="{601D7683-AA73-4005-8E2A-7300718C28F4}" srcOrd="13" destOrd="0" presId="urn:microsoft.com/office/officeart/2005/8/layout/list1"/>
    <dgm:cxn modelId="{100D5403-0363-425C-BF16-4EC56DAE6604}" type="presParOf" srcId="{08B9400C-9F2F-41BE-8798-0215DEA02F42}" destId="{4A52D727-2AC0-406B-A954-E3F8F963B18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CD2B1-9BD6-4EE6-AAB1-ACFCAAFF785A}">
      <dsp:nvSpPr>
        <dsp:cNvPr id="0" name=""/>
        <dsp:cNvSpPr/>
      </dsp:nvSpPr>
      <dsp:spPr>
        <a:xfrm>
          <a:off x="0" y="23308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D1E65-DDA8-4683-B93D-ACF87389A8A4}">
      <dsp:nvSpPr>
        <dsp:cNvPr id="0" name=""/>
        <dsp:cNvSpPr/>
      </dsp:nvSpPr>
      <dsp:spPr>
        <a:xfrm>
          <a:off x="411480" y="26446"/>
          <a:ext cx="57607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>
              <a:solidFill>
                <a:schemeClr val="tx1"/>
              </a:solidFill>
            </a:rPr>
            <a:t>Wohnungsmiete</a:t>
          </a:r>
        </a:p>
      </dsp:txBody>
      <dsp:txXfrm>
        <a:off x="431655" y="46621"/>
        <a:ext cx="5720370" cy="372930"/>
      </dsp:txXfrm>
    </dsp:sp>
    <dsp:sp modelId="{61532FBC-4E84-4AE0-A38C-AE41B1FF972C}">
      <dsp:nvSpPr>
        <dsp:cNvPr id="0" name=""/>
        <dsp:cNvSpPr/>
      </dsp:nvSpPr>
      <dsp:spPr>
        <a:xfrm>
          <a:off x="0" y="86812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425EF-6790-46AE-87CD-143DE1EE030A}">
      <dsp:nvSpPr>
        <dsp:cNvPr id="0" name=""/>
        <dsp:cNvSpPr/>
      </dsp:nvSpPr>
      <dsp:spPr>
        <a:xfrm>
          <a:off x="411480" y="661486"/>
          <a:ext cx="5760720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>
              <a:solidFill>
                <a:schemeClr val="tx1"/>
              </a:solidFill>
            </a:rPr>
            <a:t>Nebenkosten der Wohnungsmiete</a:t>
          </a:r>
        </a:p>
      </dsp:txBody>
      <dsp:txXfrm>
        <a:off x="431655" y="681661"/>
        <a:ext cx="5720370" cy="372930"/>
      </dsp:txXfrm>
    </dsp:sp>
    <dsp:sp modelId="{ADC13ED8-4F3B-4B12-A122-862FDB14BEF5}">
      <dsp:nvSpPr>
        <dsp:cNvPr id="0" name=""/>
        <dsp:cNvSpPr/>
      </dsp:nvSpPr>
      <dsp:spPr>
        <a:xfrm>
          <a:off x="0" y="150316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32665-7EA2-4460-BE46-0FA737051A91}">
      <dsp:nvSpPr>
        <dsp:cNvPr id="0" name=""/>
        <dsp:cNvSpPr/>
      </dsp:nvSpPr>
      <dsp:spPr>
        <a:xfrm>
          <a:off x="411480" y="1296526"/>
          <a:ext cx="5760720" cy="41328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>
              <a:solidFill>
                <a:schemeClr val="tx1"/>
              </a:solidFill>
            </a:rPr>
            <a:t>Strom und Gas</a:t>
          </a:r>
        </a:p>
      </dsp:txBody>
      <dsp:txXfrm>
        <a:off x="431655" y="1316701"/>
        <a:ext cx="5720370" cy="372930"/>
      </dsp:txXfrm>
    </dsp:sp>
    <dsp:sp modelId="{02757633-5FD9-4610-BD41-63AB2B987AD3}">
      <dsp:nvSpPr>
        <dsp:cNvPr id="0" name=""/>
        <dsp:cNvSpPr/>
      </dsp:nvSpPr>
      <dsp:spPr>
        <a:xfrm>
          <a:off x="0" y="224159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9A170-E871-4BDF-8AEE-986D6E6E14E3}">
      <dsp:nvSpPr>
        <dsp:cNvPr id="0" name=""/>
        <dsp:cNvSpPr/>
      </dsp:nvSpPr>
      <dsp:spPr>
        <a:xfrm>
          <a:off x="411480" y="1931566"/>
          <a:ext cx="6021623" cy="516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>
              <a:solidFill>
                <a:schemeClr val="tx1"/>
              </a:solidFill>
            </a:rPr>
            <a:t>Krankenkassenprämien (KVG</a:t>
          </a:r>
          <a:r>
            <a:rPr lang="de-CH" sz="1600" kern="1200" dirty="0">
              <a:solidFill>
                <a:schemeClr val="tx1"/>
              </a:solidFill>
            </a:rPr>
            <a:t>)</a:t>
          </a:r>
        </a:p>
      </dsp:txBody>
      <dsp:txXfrm>
        <a:off x="436702" y="1956788"/>
        <a:ext cx="5971179" cy="466226"/>
      </dsp:txXfrm>
    </dsp:sp>
    <dsp:sp modelId="{016F9786-7318-4A51-BF97-45299206B973}">
      <dsp:nvSpPr>
        <dsp:cNvPr id="0" name=""/>
        <dsp:cNvSpPr/>
      </dsp:nvSpPr>
      <dsp:spPr>
        <a:xfrm>
          <a:off x="0" y="287663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2ED18-7687-4D66-B5E7-102DE366FB0C}">
      <dsp:nvSpPr>
        <dsp:cNvPr id="0" name=""/>
        <dsp:cNvSpPr/>
      </dsp:nvSpPr>
      <dsp:spPr>
        <a:xfrm>
          <a:off x="411480" y="2669996"/>
          <a:ext cx="6398431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>
              <a:solidFill>
                <a:schemeClr val="tx1"/>
              </a:solidFill>
            </a:rPr>
            <a:t>Franchisen und Kostenbeteiligungen der Krankenkasse</a:t>
          </a:r>
        </a:p>
      </dsp:txBody>
      <dsp:txXfrm>
        <a:off x="431655" y="2690171"/>
        <a:ext cx="6358081" cy="372930"/>
      </dsp:txXfrm>
    </dsp:sp>
    <dsp:sp modelId="{196A7E96-4901-4403-B006-8664A5010B2E}">
      <dsp:nvSpPr>
        <dsp:cNvPr id="0" name=""/>
        <dsp:cNvSpPr/>
      </dsp:nvSpPr>
      <dsp:spPr>
        <a:xfrm>
          <a:off x="0" y="351167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A08B9-E7CC-41A6-A0F9-D454D058C696}">
      <dsp:nvSpPr>
        <dsp:cNvPr id="0" name=""/>
        <dsp:cNvSpPr/>
      </dsp:nvSpPr>
      <dsp:spPr>
        <a:xfrm>
          <a:off x="411480" y="3305036"/>
          <a:ext cx="57607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>
              <a:solidFill>
                <a:schemeClr val="tx1"/>
              </a:solidFill>
            </a:rPr>
            <a:t>Arzt- und Therapiekosten</a:t>
          </a:r>
        </a:p>
      </dsp:txBody>
      <dsp:txXfrm>
        <a:off x="431655" y="3325211"/>
        <a:ext cx="5720370" cy="372930"/>
      </dsp:txXfrm>
    </dsp:sp>
    <dsp:sp modelId="{950C6959-4DEE-405A-9319-E02C4E9DF1C3}">
      <dsp:nvSpPr>
        <dsp:cNvPr id="0" name=""/>
        <dsp:cNvSpPr/>
      </dsp:nvSpPr>
      <dsp:spPr>
        <a:xfrm>
          <a:off x="0" y="414671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88636-F7B5-4960-9CA0-A81CAD8777BF}">
      <dsp:nvSpPr>
        <dsp:cNvPr id="0" name=""/>
        <dsp:cNvSpPr/>
      </dsp:nvSpPr>
      <dsp:spPr>
        <a:xfrm>
          <a:off x="411480" y="3940076"/>
          <a:ext cx="5760720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>
              <a:solidFill>
                <a:schemeClr val="tx1"/>
              </a:solidFill>
            </a:rPr>
            <a:t>Alimente</a:t>
          </a:r>
        </a:p>
      </dsp:txBody>
      <dsp:txXfrm>
        <a:off x="431655" y="3960251"/>
        <a:ext cx="5720370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E51FA-9F75-4962-BFAF-CDCC82556A20}">
      <dsp:nvSpPr>
        <dsp:cNvPr id="0" name=""/>
        <dsp:cNvSpPr/>
      </dsp:nvSpPr>
      <dsp:spPr>
        <a:xfrm>
          <a:off x="0" y="425384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68CA7-A79C-4272-833F-907517B8C60A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>
              <a:solidFill>
                <a:schemeClr val="tx1"/>
              </a:solidFill>
            </a:rPr>
            <a:t>Steuerrechnungen (Erlass eingeben?)</a:t>
          </a:r>
        </a:p>
      </dsp:txBody>
      <dsp:txXfrm>
        <a:off x="447506" y="98507"/>
        <a:ext cx="5688668" cy="665948"/>
      </dsp:txXfrm>
    </dsp:sp>
    <dsp:sp modelId="{F7FACD64-7717-490F-BC95-5EACB164A9AC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CA6B6-5CEA-4DD5-9578-A63C8068427B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>
              <a:solidFill>
                <a:schemeClr val="tx1"/>
              </a:solidFill>
            </a:rPr>
            <a:t>Raten für die Barkredite (Vertrag überprüfen?)</a:t>
          </a:r>
        </a:p>
      </dsp:txBody>
      <dsp:txXfrm>
        <a:off x="447506" y="1232507"/>
        <a:ext cx="5688668" cy="665948"/>
      </dsp:txXfrm>
    </dsp:sp>
    <dsp:sp modelId="{C4DB4CBD-24EF-40F9-A68C-94F4B027350B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9E0BA-EE36-4905-B86C-4688A44E909F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>
              <a:solidFill>
                <a:schemeClr val="tx1"/>
              </a:solidFill>
            </a:rPr>
            <a:t>Leasingraten (Autofrage stellen?)</a:t>
          </a:r>
        </a:p>
      </dsp:txBody>
      <dsp:txXfrm>
        <a:off x="447506" y="2366507"/>
        <a:ext cx="5688668" cy="665948"/>
      </dsp:txXfrm>
    </dsp:sp>
    <dsp:sp modelId="{4A52D727-2AC0-406B-A954-E3F8F963B180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C5CC2-13C1-4899-BC87-162265334D93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>
              <a:solidFill>
                <a:schemeClr val="tx1"/>
              </a:solidFill>
            </a:rPr>
            <a:t>Raten, Rechnungen und Mahnungen alter Forderungen</a:t>
          </a:r>
        </a:p>
      </dsp:txBody>
      <dsp:txXfrm>
        <a:off x="447506" y="3500507"/>
        <a:ext cx="5688668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AE711-3651-40DD-BF3C-9012595D8B0D}" type="datetimeFigureOut">
              <a:rPr lang="de-CH" smtClean="0"/>
              <a:t>25.01.2023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68DE-C181-4037-9362-1519F5CA1D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727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79BC7-8FD0-4095-A3C7-586F4855EBAF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52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79BC7-8FD0-4095-A3C7-586F4855EBAF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47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79BC7-8FD0-4095-A3C7-586F4855EBAF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696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79BC7-8FD0-4095-A3C7-586F4855EBAF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909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37744-13C1-4D2F-9CE4-252401D49AD7}" type="slidenum">
              <a:rPr kumimoji="0" lang="de-CH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CH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26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37744-13C1-4D2F-9CE4-252401D49AD7}" type="slidenum">
              <a:rPr kumimoji="0" lang="de-CH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CH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4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37744-13C1-4D2F-9CE4-252401D49AD7}" type="slidenum">
              <a:rPr kumimoji="0" lang="de-CH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CH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509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>
            <a:extLst>
              <a:ext uri="{FF2B5EF4-FFF2-40B4-BE49-F238E27FC236}">
                <a16:creationId xmlns:a16="http://schemas.microsoft.com/office/drawing/2014/main" id="{DAF9E53A-9E54-9E3A-E21E-202FA3818F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izenplatzhalter 2">
            <a:extLst>
              <a:ext uri="{FF2B5EF4-FFF2-40B4-BE49-F238E27FC236}">
                <a16:creationId xmlns:a16="http://schemas.microsoft.com/office/drawing/2014/main" id="{A3A72E45-A83E-663E-92EE-EE5EEC02C8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6387" name="Foliennummernplatzhalter 3">
            <a:extLst>
              <a:ext uri="{FF2B5EF4-FFF2-40B4-BE49-F238E27FC236}">
                <a16:creationId xmlns:a16="http://schemas.microsoft.com/office/drawing/2014/main" id="{226FB0EC-EDBB-4D8A-6007-CC5CD2342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2AF4ECC-8638-463D-B82E-44203A7C76B4}" type="slidenum">
              <a:rPr lang="de-CH" altLang="de-DE" sz="1200"/>
              <a:pPr/>
              <a:t>13</a:t>
            </a:fld>
            <a:endParaRPr lang="de-CH" alt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05177-1332-4344-A796-DEB058E4A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4C4BF44-9B91-43C5-BA5C-653371F22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051DBE-3F8F-4A9A-88E0-9B5A9AB64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75BE-59AE-407F-AB49-28F2459B3DA7}" type="datetimeFigureOut">
              <a:rPr lang="de-CH" smtClean="0"/>
              <a:t>25.01.2023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0EC9BA-96E9-4237-9413-CED348E6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48AB31-34C1-4AC9-8EEB-D4489E01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A3B4-7FF3-4F2A-B49C-154709C465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273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B6DE9-2B63-4BBE-946E-570A4854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79ABFC4-8607-4273-A3D6-6D278B1EE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59E14C-D1C3-47C5-8E1E-0BE57091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75BE-59AE-407F-AB49-28F2459B3DA7}" type="datetimeFigureOut">
              <a:rPr lang="de-CH" smtClean="0"/>
              <a:t>25.01.2023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8B5FD7-8A1F-4791-AD80-882D87EA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5E4195-31DA-43DB-9EA5-2F6CC755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A3B4-7FF3-4F2A-B49C-154709C465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371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13AD4AB-36DE-48C0-82E3-36B73EF21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4C71C26-3BE9-4A53-BCA8-A52FC100C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E06592-301F-420A-8426-A3266F868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75BE-59AE-407F-AB49-28F2459B3DA7}" type="datetimeFigureOut">
              <a:rPr lang="de-CH" smtClean="0"/>
              <a:t>25.01.2023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280777-CB85-4F32-85F5-647E845EE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82B0A5-4E09-4D2F-A8E4-A4072E76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A3B4-7FF3-4F2A-B49C-154709C465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887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/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07683" y="1805637"/>
            <a:ext cx="9596968" cy="4292481"/>
          </a:xfrm>
        </p:spPr>
        <p:txBody>
          <a:bodyPr/>
          <a:lstStyle/>
          <a:p>
            <a:pPr lvl="0"/>
            <a:r>
              <a:rPr lang="de-CH" dirty="0"/>
              <a:t>Text. Aufzählung mit Icon „Listenebene erhöhen“ einfügen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Polizei- und Militärdirektion | Amt für Migration und Personenstand</a:t>
            </a:r>
          </a:p>
        </p:txBody>
      </p:sp>
    </p:spTree>
    <p:extLst>
      <p:ext uri="{BB962C8B-B14F-4D97-AF65-F5344CB8AC3E}">
        <p14:creationId xmlns:p14="http://schemas.microsoft.com/office/powerpoint/2010/main" val="5732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63425-9746-4644-86F4-4CEAF3E1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B112AA-60B6-44B3-AD65-022CBA9DD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A19787-570B-473D-ACCD-3D537230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75BE-59AE-407F-AB49-28F2459B3DA7}" type="datetimeFigureOut">
              <a:rPr lang="de-CH" smtClean="0"/>
              <a:t>25.01.2023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1636F2-F6A3-4274-BABF-A6F6675CE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854026-6FDC-4CF8-8DF4-2BB0E0DE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A3B4-7FF3-4F2A-B49C-154709C465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095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7B88A-0B0B-487B-A18D-F8FB6DBC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8415C1-F6C5-49E3-9C50-E80E426E8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37C980-5AF3-40BE-9AF3-A2A1C6D7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75BE-59AE-407F-AB49-28F2459B3DA7}" type="datetimeFigureOut">
              <a:rPr lang="de-CH" smtClean="0"/>
              <a:t>25.01.2023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FCC03B-B79F-48F1-A1D0-4B213522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8E11D3-41AA-4D2F-96DC-A17A3E2F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A3B4-7FF3-4F2A-B49C-154709C465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100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08714-244A-4C9C-80EF-4D8719596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D33BE0-924C-4214-8B98-8CD46F15A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C9FE1E5-A7DF-48EF-9AAD-77010E61C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996675-5824-47B5-A1E3-EF94D12D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75BE-59AE-407F-AB49-28F2459B3DA7}" type="datetimeFigureOut">
              <a:rPr lang="de-CH" smtClean="0"/>
              <a:t>25.01.2023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BE39F3-7A95-42C2-BAAB-0D8F514A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803E1F-970F-4C50-BB8F-2CFF4890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A3B4-7FF3-4F2A-B49C-154709C465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139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15E173-32C4-4A4B-93F9-D03F317AE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8937D3-535D-4F2E-A6ED-2560F5C91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37F73EB-52D4-467A-8299-E9BD11496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9E37C67-6E93-47C8-8119-0D095ECBA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2C36936-E63A-4D3D-86BA-AC5840D30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A1A59B-9AEB-47B8-98E5-F8A8C159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75BE-59AE-407F-AB49-28F2459B3DA7}" type="datetimeFigureOut">
              <a:rPr lang="de-CH" smtClean="0"/>
              <a:t>25.01.2023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93C280F-2606-4FC7-A433-11F7A349D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5748596-24CC-45D2-A238-8B878C70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A3B4-7FF3-4F2A-B49C-154709C465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770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06265-99B9-495C-96A6-3AFE5F29B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4743AA1-EE28-4C47-A94E-6FDCA883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75BE-59AE-407F-AB49-28F2459B3DA7}" type="datetimeFigureOut">
              <a:rPr lang="de-CH" smtClean="0"/>
              <a:t>25.01.2023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92BB26-B27C-4F9C-B557-7E1B12985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B20284-AA44-4EEF-9AAD-50653F94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A3B4-7FF3-4F2A-B49C-154709C465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27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0DE8C8-1D83-45D5-9ECF-E8841D04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75BE-59AE-407F-AB49-28F2459B3DA7}" type="datetimeFigureOut">
              <a:rPr lang="de-CH" smtClean="0"/>
              <a:t>25.01.2023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346097-A546-4E1A-B7CA-76C1786E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1304A4-CE37-416C-81FF-E792E552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A3B4-7FF3-4F2A-B49C-154709C465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350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C6F5B-16A8-4037-A1A9-6C98E542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687E01-3BC5-479F-A89A-08A44C721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796C9EF-68F8-4E38-9AFE-7EFE241C0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81037A8-EFE3-4D30-AC2A-0191419D4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75BE-59AE-407F-AB49-28F2459B3DA7}" type="datetimeFigureOut">
              <a:rPr lang="de-CH" smtClean="0"/>
              <a:t>25.01.2023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10CAB1-AAC6-4189-9B73-7FF5AE58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ED8CCC-9E44-49E7-85B1-71930D17F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A3B4-7FF3-4F2A-B49C-154709C465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751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2155AD-7955-4C40-8848-78B24EA57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95A91A9-41C0-40B6-A169-1D29E4EE0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CAFA75-A6C4-4556-9EA0-9B9F6D55A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4E608B-BDA0-4C7E-B03E-91E72067B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75BE-59AE-407F-AB49-28F2459B3DA7}" type="datetimeFigureOut">
              <a:rPr lang="de-CH" smtClean="0"/>
              <a:t>25.01.2023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CAC1BA-E66E-457B-A088-05432AF76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C9F03B-62D9-4BCA-A651-ED08BEB2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A3B4-7FF3-4F2A-B49C-154709C465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731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D48A19B-E0B9-42EC-9D8E-571CFA4B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E2832F-8581-4A9C-9E87-C815988BC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24399A-80F2-415D-983B-3BCD2E08F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375BE-59AE-407F-AB49-28F2459B3DA7}" type="datetimeFigureOut">
              <a:rPr lang="de-CH" smtClean="0"/>
              <a:t>25.01.2023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F61F87-5977-45A2-ABD3-01D4A89FB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A60742-6FC3-4470-94F4-56560F16F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A3B4-7FF3-4F2A-B49C-154709C465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458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81200" y="341478"/>
            <a:ext cx="8229600" cy="647999"/>
          </a:xfrm>
          <a:solidFill>
            <a:srgbClr val="CC0000"/>
          </a:solidFill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Arial Narrow"/>
                <a:cs typeface="Arial Narrow"/>
              </a:rPr>
              <a:t>Welche Forderungen sollen bezahlt werden?</a:t>
            </a:r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</p:nvPr>
        </p:nvGraphicFramePr>
        <p:xfrm>
          <a:off x="1981200" y="116601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nhaltsplatzhalter 6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10312"/>
            <a:ext cx="1118370" cy="333658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C0058-4E69-2E42-8169-9EFCBCF8EE09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08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7683" y="256909"/>
            <a:ext cx="9596967" cy="615553"/>
          </a:xfrm>
        </p:spPr>
        <p:txBody>
          <a:bodyPr>
            <a:normAutofit fontScale="90000"/>
          </a:bodyPr>
          <a:lstStyle/>
          <a:p>
            <a:r>
              <a:rPr lang="de-CH" b="1" dirty="0">
                <a:solidFill>
                  <a:srgbClr val="FF0000"/>
                </a:solidFill>
              </a:rPr>
              <a:t>Ausländerrechtliche Massnahmen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207683" y="872462"/>
            <a:ext cx="9596968" cy="5413109"/>
          </a:xfrm>
        </p:spPr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de-CH" b="1" dirty="0"/>
              <a:t>Widerruf/Nichtverlängerung und Wegweisung</a:t>
            </a:r>
          </a:p>
          <a:p>
            <a:pPr marL="482588" indent="-2117">
              <a:buFont typeface="Symbol" panose="05050102010706020507" pitchFamily="18" charset="2"/>
              <a:buChar char="-"/>
            </a:pPr>
            <a:r>
              <a:rPr lang="de-CH" sz="2667" b="1" dirty="0"/>
              <a:t> </a:t>
            </a:r>
            <a:r>
              <a:rPr lang="de-CH" sz="2400" dirty="0"/>
              <a:t>Widerrufsgründe sind gesetzt und Wegweisung verhältnismässig</a:t>
            </a:r>
          </a:p>
          <a:p>
            <a:pPr marL="482588" indent="-2117">
              <a:buFont typeface="Symbol" panose="05050102010706020507" pitchFamily="18" charset="2"/>
              <a:buChar char="-"/>
            </a:pPr>
            <a:r>
              <a:rPr lang="de-CH" sz="2400" dirty="0"/>
              <a:t> Bei Aufenthaltsbewilligung -&gt; Art. 62 AIG</a:t>
            </a:r>
          </a:p>
          <a:p>
            <a:pPr marL="482588" indent="-2117">
              <a:buFont typeface="Symbol" panose="05050102010706020507" pitchFamily="18" charset="2"/>
              <a:buChar char="-"/>
            </a:pPr>
            <a:r>
              <a:rPr lang="de-CH" sz="2400" dirty="0"/>
              <a:t> Bei Niederlassungsbewilligung -&gt; Art. 63 AIG (Schwelle Höher)</a:t>
            </a:r>
          </a:p>
          <a:p>
            <a:pPr marL="958827">
              <a:buFont typeface="Wingdings" panose="05000000000000000000" pitchFamily="2" charset="2"/>
              <a:buChar char="Ø"/>
            </a:pPr>
            <a:r>
              <a:rPr lang="de-CH" sz="2400" dirty="0"/>
              <a:t> Falsche Angaben / Verschweigen wesentlicher Tatsachen</a:t>
            </a:r>
          </a:p>
          <a:p>
            <a:pPr marL="958827">
              <a:buFont typeface="Wingdings" panose="05000000000000000000" pitchFamily="2" charset="2"/>
              <a:buChar char="Ø"/>
            </a:pPr>
            <a:r>
              <a:rPr lang="de-CH" sz="2400" dirty="0"/>
              <a:t> Längerfristige Freiheitsstrafe / Straffälligkeit</a:t>
            </a:r>
          </a:p>
          <a:p>
            <a:pPr marL="958827">
              <a:buFont typeface="Wingdings" panose="05000000000000000000" pitchFamily="2" charset="2"/>
              <a:buChar char="Ø"/>
            </a:pPr>
            <a:r>
              <a:rPr lang="de-CH" sz="2400" dirty="0"/>
              <a:t> Gefährdung öffentliche Sicherheit und Ordnung</a:t>
            </a:r>
          </a:p>
          <a:p>
            <a:pPr marL="958827">
              <a:buFont typeface="Wingdings" panose="05000000000000000000" pitchFamily="2" charset="2"/>
              <a:buChar char="Ø"/>
            </a:pPr>
            <a:r>
              <a:rPr lang="de-CH" sz="2400" dirty="0"/>
              <a:t> Sozialhilfebezug</a:t>
            </a:r>
          </a:p>
          <a:p>
            <a:pPr marL="958827">
              <a:buFont typeface="Wingdings" panose="05000000000000000000" pitchFamily="2" charset="2"/>
              <a:buChar char="Ø"/>
            </a:pPr>
            <a:r>
              <a:rPr lang="de-CH" sz="2400" dirty="0"/>
              <a:t> Integrationsvereinbarung / Bedingungen nicht eingehalten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1219170">
              <a:defRPr/>
            </a:pPr>
            <a:r>
              <a:rPr lang="de-CH">
                <a:solidFill>
                  <a:srgbClr val="000000"/>
                </a:solidFill>
                <a:latin typeface="Arial"/>
              </a:rPr>
              <a:t>Polizei- und Militärdirektion | Amt für Migration und Personenstand</a:t>
            </a:r>
            <a:endParaRPr lang="de-CH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303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7683" y="256908"/>
            <a:ext cx="9596967" cy="1231107"/>
          </a:xfrm>
        </p:spPr>
        <p:txBody>
          <a:bodyPr>
            <a:normAutofit fontScale="90000"/>
          </a:bodyPr>
          <a:lstStyle/>
          <a:p>
            <a:r>
              <a:rPr lang="de-CH" b="1" dirty="0">
                <a:solidFill>
                  <a:srgbClr val="FF0000"/>
                </a:solidFill>
              </a:rPr>
              <a:t>Ausländerrechtliche Massnahmen</a:t>
            </a:r>
            <a:br>
              <a:rPr lang="de-CH" b="1" dirty="0">
                <a:solidFill>
                  <a:srgbClr val="FF0000"/>
                </a:solidFill>
              </a:rPr>
            </a:br>
            <a:r>
              <a:rPr lang="de-CH" b="1" dirty="0">
                <a:solidFill>
                  <a:srgbClr val="FF0000"/>
                </a:solidFill>
              </a:rPr>
              <a:t>Schnittstelle Schuldenberatung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211235" y="1641311"/>
            <a:ext cx="9596968" cy="4571999"/>
          </a:xfrm>
        </p:spPr>
        <p:txBody>
          <a:bodyPr>
            <a:normAutofit fontScale="92500" lnSpcReduction="20000"/>
          </a:bodyPr>
          <a:lstStyle/>
          <a:p>
            <a:pPr marL="457189" indent="-457189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b="1" dirty="0"/>
              <a:t>Beachtung der öffentlichen Sicherheit und Ordnung</a:t>
            </a:r>
          </a:p>
          <a:p>
            <a:pPr marL="480471">
              <a:lnSpc>
                <a:spcPct val="100000"/>
              </a:lnSpc>
              <a:spcAft>
                <a:spcPts val="0"/>
              </a:spcAft>
            </a:pPr>
            <a:endParaRPr lang="de-CH" sz="667" dirty="0"/>
          </a:p>
          <a:p>
            <a:pPr marL="715415" indent="-234945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de-CH" sz="2133" dirty="0"/>
              <a:t>Nachweis mittels Betreibungsregisterauszug inkl. Schuldner-informationen (aller Jahre)</a:t>
            </a:r>
          </a:p>
          <a:p>
            <a:pPr marL="480472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de-CH" sz="2133" dirty="0"/>
              <a:t> Widerrufsgrund mit AB: + 80’000.00 </a:t>
            </a:r>
            <a:r>
              <a:rPr lang="de-CH" sz="2133" i="1" dirty="0">
                <a:solidFill>
                  <a:srgbClr val="FF0000"/>
                </a:solidFill>
              </a:rPr>
              <a:t>*</a:t>
            </a:r>
          </a:p>
          <a:p>
            <a:pPr marL="480472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de-CH" sz="2133" dirty="0"/>
              <a:t> Widerrufsgrund mit NB: mutwillig und qualifiziert vorwerfbar</a:t>
            </a:r>
            <a:r>
              <a:rPr lang="de-CH" sz="2133" i="1" dirty="0"/>
              <a:t> </a:t>
            </a:r>
            <a:r>
              <a:rPr lang="de-CH" sz="2133" i="1" dirty="0">
                <a:solidFill>
                  <a:srgbClr val="FF0000"/>
                </a:solidFill>
              </a:rPr>
              <a:t>*</a:t>
            </a:r>
          </a:p>
          <a:p>
            <a:pPr marL="480472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de-CH" sz="2133" dirty="0"/>
              <a:t> Schuldenabbau (auch wenn nicht via Pfändung möglich)</a:t>
            </a:r>
          </a:p>
          <a:p>
            <a:pPr marL="480472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de-CH" sz="2133" dirty="0"/>
              <a:t> Bericht Schuldenberatung</a:t>
            </a:r>
          </a:p>
          <a:p>
            <a:pPr marL="480472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de-CH" sz="2133" dirty="0"/>
              <a:t> Rückzahlungsverträge</a:t>
            </a:r>
          </a:p>
          <a:p>
            <a:pPr marL="480472">
              <a:lnSpc>
                <a:spcPct val="100000"/>
              </a:lnSpc>
              <a:spcAft>
                <a:spcPts val="0"/>
              </a:spcAft>
            </a:pPr>
            <a:endParaRPr lang="de-CH" sz="2133" dirty="0"/>
          </a:p>
          <a:p>
            <a:pPr marL="480472">
              <a:lnSpc>
                <a:spcPct val="100000"/>
              </a:lnSpc>
              <a:spcAft>
                <a:spcPts val="0"/>
              </a:spcAft>
            </a:pPr>
            <a:r>
              <a:rPr lang="de-CH" sz="2133" i="1" dirty="0">
                <a:solidFill>
                  <a:srgbClr val="FF0000"/>
                </a:solidFill>
              </a:rPr>
              <a:t>*</a:t>
            </a:r>
            <a:r>
              <a:rPr lang="de-CH" sz="2133" i="1" dirty="0"/>
              <a:t> </a:t>
            </a:r>
            <a:r>
              <a:rPr lang="de-CH" sz="1200" i="1" dirty="0"/>
              <a:t>Kann nicht allgemein festgehalten werden. Kommt auf Gesamtsituation an. Sind nur Richtwerte und variieren im Einzelfall</a:t>
            </a:r>
          </a:p>
          <a:p>
            <a:pPr marL="480472">
              <a:lnSpc>
                <a:spcPct val="100000"/>
              </a:lnSpc>
              <a:spcAft>
                <a:spcPts val="0"/>
              </a:spcAft>
            </a:pPr>
            <a:endParaRPr lang="de-CH" sz="2133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1219170">
              <a:defRPr/>
            </a:pPr>
            <a:r>
              <a:rPr lang="de-CH">
                <a:solidFill>
                  <a:srgbClr val="000000"/>
                </a:solidFill>
                <a:latin typeface="Arial"/>
              </a:rPr>
              <a:t>Polizei- und Militärdirektion | Amt für Migration und Personenstand</a:t>
            </a:r>
            <a:endParaRPr lang="de-CH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107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7683" y="256909"/>
            <a:ext cx="9596967" cy="615553"/>
          </a:xfrm>
        </p:spPr>
        <p:txBody>
          <a:bodyPr>
            <a:normAutofit fontScale="90000"/>
          </a:bodyPr>
          <a:lstStyle/>
          <a:p>
            <a:r>
              <a:rPr lang="de-CH" b="1" dirty="0">
                <a:solidFill>
                  <a:srgbClr val="FF0000"/>
                </a:solidFill>
              </a:rPr>
              <a:t>Vorgehen nach Wegweisungsentscheid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207683" y="1124744"/>
            <a:ext cx="9596968" cy="4781352"/>
          </a:xfrm>
        </p:spPr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de-CH" sz="2400" dirty="0"/>
              <a:t>Rechtsmittel: 30 Tage nach Eröffnung bei der 1. Instanz: Polizei- und Militärdirektion des Kantons Bern; 2. Instanz: Verwaltungs-gericht des Kantons Bern; 3. Instanz: Bundesgericht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e-CH" sz="2400" dirty="0"/>
              <a:t>Rechtskraft abwarten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e-CH" sz="2400" dirty="0"/>
              <a:t>Organisation der Ausreise (Ausreisegespräch, Papierbeschaffung, etc.)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e-CH" sz="2400" dirty="0"/>
              <a:t>Vollzug der Ausreise (allenfalls Anordnung von Zwangsmassnahmen -&gt; Schnittstelle mit Kapo Bern)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e-CH" sz="2400" dirty="0"/>
              <a:t>Evtl. Beantragung Einreiseverbot beim SEM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de-CH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1219170">
              <a:defRPr/>
            </a:pPr>
            <a:r>
              <a:rPr lang="de-CH" dirty="0">
                <a:solidFill>
                  <a:srgbClr val="000000"/>
                </a:solidFill>
                <a:latin typeface="Arial"/>
              </a:rPr>
              <a:t>Polizei- und Militärdirektion | Amt für Migration und Personenstand</a:t>
            </a:r>
          </a:p>
        </p:txBody>
      </p:sp>
    </p:spTree>
    <p:extLst>
      <p:ext uri="{BB962C8B-B14F-4D97-AF65-F5344CB8AC3E}">
        <p14:creationId xmlns:p14="http://schemas.microsoft.com/office/powerpoint/2010/main" val="3728700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99B4C29-7DA2-EC8C-222F-0E99C0F3B57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de-DE" altLang="de-DE" sz="2000" b="1"/>
              <a:t>Ausbildungsprogramm interkulturelles Dolmetschen </a:t>
            </a:r>
            <a:br>
              <a:rPr lang="de-DE" altLang="de-DE" sz="2000" b="1"/>
            </a:br>
            <a:r>
              <a:rPr lang="de-DE" altLang="de-DE" sz="2000" b="1"/>
              <a:t>Modul 2/2022</a:t>
            </a:r>
            <a:br>
              <a:rPr lang="de-DE" altLang="de-DE" sz="2000" b="1"/>
            </a:br>
            <a:r>
              <a:rPr lang="de-DE" altLang="de-DE" sz="2000" b="1"/>
              <a:t>16.06.2022</a:t>
            </a:r>
            <a:br>
              <a:rPr lang="de-DE" altLang="de-DE" sz="3600"/>
            </a:br>
            <a:endParaRPr lang="de-DE" altLang="de-DE" sz="3600"/>
          </a:p>
        </p:txBody>
      </p:sp>
      <p:sp>
        <p:nvSpPr>
          <p:cNvPr id="3075" name="Untertitel 1">
            <a:extLst>
              <a:ext uri="{FF2B5EF4-FFF2-40B4-BE49-F238E27FC236}">
                <a16:creationId xmlns:a16="http://schemas.microsoft.com/office/drawing/2014/main" id="{BE851A85-D7C5-35A4-D9DB-035163803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>
              <a:buFont typeface="Wingdings" charset="0"/>
              <a:buNone/>
              <a:defRPr/>
            </a:pPr>
            <a:r>
              <a:rPr lang="de-CH" sz="3600" b="1" dirty="0">
                <a:ea typeface="ＭＳ Ｐゴシック" charset="0"/>
              </a:rPr>
              <a:t>Sozialsystem/Sozialhilfe und </a:t>
            </a:r>
          </a:p>
          <a:p>
            <a:pPr algn="ctr">
              <a:buFont typeface="Wingdings" charset="0"/>
              <a:buNone/>
              <a:defRPr/>
            </a:pPr>
            <a:r>
              <a:rPr lang="de-CH" sz="3600" b="1" dirty="0">
                <a:ea typeface="ＭＳ Ｐゴシック" charset="0"/>
              </a:rPr>
              <a:t>Zusammenarbeit mit IKD </a:t>
            </a:r>
          </a:p>
          <a:p>
            <a:pPr algn="ctr">
              <a:buFont typeface="Wingdings" charset="0"/>
              <a:buNone/>
              <a:defRPr/>
            </a:pPr>
            <a:endParaRPr lang="de-CH" sz="4400" b="1" dirty="0">
              <a:ea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F89AF13-5BA1-0B53-C2C7-CD5BA05C4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>
                <a:solidFill>
                  <a:schemeClr val="tx1"/>
                </a:solidFill>
                <a:ea typeface="ＭＳ Ｐゴシック" charset="0"/>
                <a:cs typeface="+mj-cs"/>
              </a:rPr>
              <a:t>Ablauf </a:t>
            </a:r>
            <a:r>
              <a:rPr lang="de-DE" dirty="0">
                <a:solidFill>
                  <a:schemeClr val="tx1"/>
                </a:solidFill>
                <a:ea typeface="ＭＳ Ｐゴシック" charset="0"/>
                <a:cs typeface="+mj-cs"/>
              </a:rPr>
              <a:t>	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9B4B09B-C92F-4942-1F97-5587B4C961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40013" y="1628776"/>
            <a:ext cx="7632700" cy="4824413"/>
          </a:xfrm>
        </p:spPr>
        <p:txBody>
          <a:bodyPr/>
          <a:lstStyle/>
          <a:p>
            <a:pPr eaLnBrk="1" hangingPunct="1"/>
            <a:r>
              <a:rPr lang="de-DE" altLang="de-DE" sz="2000" b="1">
                <a:latin typeface="Arial" panose="020B0604020202020204" pitchFamily="34" charset="0"/>
              </a:rPr>
              <a:t>System der Sozialversicherungen (Modell) </a:t>
            </a:r>
          </a:p>
          <a:p>
            <a:pPr eaLnBrk="1" hangingPunct="1"/>
            <a:r>
              <a:rPr lang="de-DE" altLang="de-DE" sz="2000" b="1">
                <a:latin typeface="Arial" panose="020B0604020202020204" pitchFamily="34" charset="0"/>
              </a:rPr>
              <a:t>Sozialhilfe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000">
                <a:latin typeface="Arial" panose="020B0604020202020204" pitchFamily="34" charset="0"/>
              </a:rPr>
              <a:t>	Grundprinzipien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000">
                <a:latin typeface="Arial" panose="020B0604020202020204" pitchFamily="34" charset="0"/>
              </a:rPr>
              <a:t>	Auftrag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000">
                <a:latin typeface="Arial" panose="020B0604020202020204" pitchFamily="34" charset="0"/>
              </a:rPr>
              <a:t>	Zweck und Grundlagen der Sozialhilfe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000">
                <a:latin typeface="Arial" panose="020B0604020202020204" pitchFamily="34" charset="0"/>
              </a:rPr>
              <a:t>	Unterschied Asylsozialhilfe/Sozialhilfe</a:t>
            </a:r>
          </a:p>
          <a:p>
            <a:pPr eaLnBrk="1" hangingPunct="1"/>
            <a:r>
              <a:rPr lang="de-DE" altLang="de-DE" sz="2000" b="1">
                <a:latin typeface="Arial" panose="020B0604020202020204" pitchFamily="34" charset="0"/>
              </a:rPr>
              <a:t>Wie funktioniert ein Sozialdienst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000">
                <a:latin typeface="Arial" panose="020B0604020202020204" pitchFamily="34" charset="0"/>
              </a:rPr>
              <a:t>	Organisation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000">
                <a:latin typeface="Arial" panose="020B0604020202020204" pitchFamily="34" charset="0"/>
              </a:rPr>
              <a:t>	Abläufe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000">
                <a:latin typeface="Arial" panose="020B0604020202020204" pitchFamily="34" charset="0"/>
              </a:rPr>
              <a:t>	Beispiele wichtige Dokumente </a:t>
            </a:r>
            <a:endParaRPr lang="de-DE" altLang="de-DE" sz="2000" b="1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sz="2000" b="1">
                <a:latin typeface="Arial" panose="020B0604020202020204" pitchFamily="34" charset="0"/>
              </a:rPr>
              <a:t>Fragen/Diskussion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Modell des Systems der Sozialen Sicherheit">
            <a:extLst>
              <a:ext uri="{FF2B5EF4-FFF2-40B4-BE49-F238E27FC236}">
                <a16:creationId xmlns:a16="http://schemas.microsoft.com/office/drawing/2014/main" id="{450CB583-E335-20BE-65BA-A6E2B6A6E6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2888" y="169863"/>
            <a:ext cx="7416800" cy="65468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2329DF00-A32D-DEE6-2CC4-6AA0C6EC0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14" y="301625"/>
            <a:ext cx="7127875" cy="679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CH" altLang="de-DE" b="1" dirty="0">
                <a:solidFill>
                  <a:schemeClr val="tx1"/>
                </a:solidFill>
                <a:cs typeface="ＭＳ Ｐゴシック" charset="0"/>
              </a:rPr>
              <a:t>Grundprinzipien der Sozialhilfe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13FC5E-24BA-AB93-A257-1B956BD62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989" y="1628776"/>
            <a:ext cx="7850187" cy="5229225"/>
          </a:xfrm>
        </p:spPr>
        <p:txBody>
          <a:bodyPr/>
          <a:lstStyle/>
          <a:p>
            <a:r>
              <a:rPr lang="de-DE" altLang="de-DE" sz="2000"/>
              <a:t>Recht auf Hilfe in Notlagen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de-DE" sz="2000"/>
              <a:t>(Bundesverfassung Art. 12)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de-DE" sz="2000"/>
              <a:t>Wer in Not gerät und nicht in der Lage ist für sich zu sorgen, hat Anspruch auf Hilfe und Betreuung und auf Mittel, die für ein menschenwürdiges Dasein unerlässlich sind. </a:t>
            </a:r>
            <a:endParaRPr lang="de-DE" altLang="de-DE" sz="2000" b="1"/>
          </a:p>
          <a:p>
            <a:r>
              <a:rPr lang="de-DE" altLang="de-DE" sz="2000"/>
              <a:t>Subsidiarität</a:t>
            </a:r>
          </a:p>
          <a:p>
            <a:r>
              <a:rPr lang="de-DE" altLang="de-DE" sz="2000"/>
              <a:t>Individualisierungsprinzip</a:t>
            </a:r>
          </a:p>
          <a:p>
            <a:r>
              <a:rPr lang="de-DE" altLang="de-DE" sz="2000"/>
              <a:t>Angemessenheit der Hilfe</a:t>
            </a:r>
          </a:p>
          <a:p>
            <a:r>
              <a:rPr lang="de-DE" altLang="de-DE" sz="2000"/>
              <a:t>Rechtsgleichheit</a:t>
            </a:r>
          </a:p>
          <a:p>
            <a:r>
              <a:rPr lang="de-DE" altLang="de-DE" sz="2000"/>
              <a:t>Leistung und Gegenleistung</a:t>
            </a:r>
          </a:p>
          <a:p>
            <a:r>
              <a:rPr lang="de-DE" altLang="de-DE" sz="2000"/>
              <a:t>Schweigepflicht</a:t>
            </a:r>
          </a:p>
          <a:p>
            <a:pPr>
              <a:buFont typeface="Wingdings" panose="05000000000000000000" pitchFamily="2" charset="2"/>
              <a:buNone/>
            </a:pPr>
            <a:endParaRPr lang="de-DE" altLang="de-DE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D08F80C6-605E-29EC-C0D0-AFCE8125E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b="1" dirty="0">
                <a:solidFill>
                  <a:schemeClr val="tx1"/>
                </a:solidFill>
                <a:ea typeface="ＭＳ Ｐゴシック" charset="0"/>
                <a:cs typeface="+mj-cs"/>
              </a:rPr>
              <a:t>Auftrag der Sozialhilfe 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8018090-230B-3675-3A7E-DB1AA73D3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889" y="1773238"/>
            <a:ext cx="7634287" cy="4679950"/>
          </a:xfrm>
        </p:spPr>
        <p:txBody>
          <a:bodyPr/>
          <a:lstStyle/>
          <a:p>
            <a:r>
              <a:rPr lang="de-DE" altLang="de-DE" sz="2000"/>
              <a:t>Beratung und finanzielle Existenzsicherung.</a:t>
            </a:r>
          </a:p>
          <a:p>
            <a:r>
              <a:rPr lang="de-DE" altLang="de-DE" sz="2000"/>
              <a:t>Erhaltung und Förderung der persönlichen Fähigkeiten und Ressourcen.</a:t>
            </a:r>
          </a:p>
          <a:p>
            <a:r>
              <a:rPr lang="de-DE" altLang="de-DE" sz="2000"/>
              <a:t>Gewährleisten der beruflichen und sozialen Integration.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71A0F2DA-C64B-3761-46B5-04F9AB2F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altLang="de-DE" b="1" dirty="0">
                <a:solidFill>
                  <a:schemeClr val="tx1"/>
                </a:solidFill>
                <a:cs typeface="ＭＳ Ｐゴシック" charset="0"/>
              </a:rPr>
              <a:t>Unterschied Asylsozialhilfe/Sozialhilfe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79BE1F7-D9A0-CE4A-C4A1-51737EC0F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351" y="1773238"/>
            <a:ext cx="7280275" cy="4176712"/>
          </a:xfrm>
        </p:spPr>
        <p:txBody>
          <a:bodyPr/>
          <a:lstStyle/>
          <a:p>
            <a:r>
              <a:rPr lang="de-DE" altLang="de-DE" sz="2000"/>
              <a:t>Wer ist in welchem System: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de-DE" sz="2000" b="1"/>
              <a:t>Sozialhilfe: </a:t>
            </a:r>
            <a:r>
              <a:rPr lang="de-DE" altLang="de-DE" sz="2000"/>
              <a:t>Ausweise C, B (EU/EFTA), L, F (VA 7+)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de-DE" sz="2000" b="1"/>
              <a:t>Asylsozialhilfe: </a:t>
            </a:r>
            <a:r>
              <a:rPr lang="de-DE" altLang="de-DE" sz="2000"/>
              <a:t>N, F, F (VA 7 -), B (Flüchtling)</a:t>
            </a:r>
          </a:p>
          <a:p>
            <a:r>
              <a:rPr lang="de-DE" altLang="de-DE" sz="2000"/>
              <a:t>Berechnungsgrundlage 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de-DE" sz="2000"/>
              <a:t>	Gesetzesgrundlage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de-DE" sz="2000"/>
              <a:t>	Auszahlungsmodus</a:t>
            </a:r>
          </a:p>
          <a:p>
            <a:r>
              <a:rPr lang="de-DE" altLang="de-DE" sz="2000"/>
              <a:t>Zuständigkeitsbereiche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de-DE" sz="2000"/>
              <a:t>	</a:t>
            </a:r>
          </a:p>
          <a:p>
            <a:pPr>
              <a:buFont typeface="Wingdings" panose="05000000000000000000" pitchFamily="2" charset="2"/>
              <a:buNone/>
            </a:pPr>
            <a:endParaRPr lang="de-DE" altLang="de-DE" sz="2000"/>
          </a:p>
          <a:p>
            <a:endParaRPr lang="de-DE" altLang="de-DE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E3189-C7CC-91A5-8A02-8B9DF534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b="1" dirty="0">
                <a:solidFill>
                  <a:schemeClr val="tx1"/>
                </a:solidFill>
                <a:cs typeface="ＭＳ Ｐゴシック" charset="0"/>
              </a:rPr>
              <a:t>Einordnung Sozialdienste/Sozialhilfegesetz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FDD662-9608-F8FB-4F74-4B8736AE3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altLang="de-DE" sz="2000"/>
              <a:t>Organisation der Sozialdienste</a:t>
            </a:r>
          </a:p>
          <a:p>
            <a:pPr>
              <a:buFont typeface="Wingdings" panose="05000000000000000000" pitchFamily="2" charset="2"/>
              <a:buNone/>
            </a:pPr>
            <a:r>
              <a:rPr lang="de-CH" altLang="de-DE" sz="2000"/>
              <a:t>Eingliederung in Behördenstruktur</a:t>
            </a:r>
          </a:p>
          <a:p>
            <a:pPr>
              <a:buFont typeface="Wingdings" panose="05000000000000000000" pitchFamily="2" charset="2"/>
              <a:buNone/>
            </a:pPr>
            <a:r>
              <a:rPr lang="de-CH" altLang="de-DE" sz="2000"/>
              <a:t>Unterschiedliche Strukturen in SD</a:t>
            </a:r>
          </a:p>
          <a:p>
            <a:pPr>
              <a:buFont typeface="Wingdings" panose="05000000000000000000" pitchFamily="2" charset="2"/>
              <a:buNone/>
            </a:pPr>
            <a:endParaRPr lang="de-CH" altLang="de-DE" sz="2000"/>
          </a:p>
          <a:p>
            <a:r>
              <a:rPr lang="de-CH" altLang="de-DE" sz="2000"/>
              <a:t>Gesetzliche Grundlagen </a:t>
            </a:r>
          </a:p>
          <a:p>
            <a:pPr>
              <a:buFont typeface="Wingdings" panose="05000000000000000000" pitchFamily="2" charset="2"/>
              <a:buNone/>
            </a:pPr>
            <a:r>
              <a:rPr lang="de-CH" altLang="de-DE" sz="2000" b="1"/>
              <a:t>SKOS-Richtlinien:</a:t>
            </a:r>
          </a:p>
          <a:p>
            <a:pPr>
              <a:buFont typeface="Wingdings" panose="05000000000000000000" pitchFamily="2" charset="2"/>
              <a:buNone/>
            </a:pPr>
            <a:r>
              <a:rPr lang="de-CH" altLang="de-DE" sz="2000"/>
              <a:t>https://skos.ch/skos-richtlinien/aktuelle-richtlinien</a:t>
            </a:r>
          </a:p>
          <a:p>
            <a:pPr>
              <a:buFont typeface="Wingdings" panose="05000000000000000000" pitchFamily="2" charset="2"/>
              <a:buNone/>
            </a:pPr>
            <a:r>
              <a:rPr lang="de-CH" altLang="de-DE" sz="2000" b="1"/>
              <a:t>Kantonales Sozialhilfegesetz:</a:t>
            </a:r>
          </a:p>
          <a:p>
            <a:pPr>
              <a:buFont typeface="Wingdings" panose="05000000000000000000" pitchFamily="2" charset="2"/>
              <a:buNone/>
            </a:pPr>
            <a:r>
              <a:rPr lang="de-CH" altLang="de-DE" sz="2000"/>
              <a:t>https://www.belex.sites.be.ch/frontend/versions/1213</a:t>
            </a:r>
          </a:p>
          <a:p>
            <a:pPr>
              <a:buFont typeface="Wingdings" panose="05000000000000000000" pitchFamily="2" charset="2"/>
              <a:buNone/>
            </a:pPr>
            <a:endParaRPr lang="de-CH" altLang="de-DE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81200" y="341478"/>
            <a:ext cx="8229600" cy="647999"/>
          </a:xfrm>
          <a:solidFill>
            <a:srgbClr val="CC0000"/>
          </a:solidFill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Arial Narrow"/>
                <a:cs typeface="Arial Narrow"/>
              </a:rPr>
              <a:t>Welche Forderungen können oft nicht bezahlt werden?</a:t>
            </a:r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80102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nhaltsplatzhalter 6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10312"/>
            <a:ext cx="1118370" cy="333658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C0058-4E69-2E42-8169-9EFCBCF8EE09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300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0398B4-E916-7075-DE38-C649A9C2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014" y="301625"/>
            <a:ext cx="7305675" cy="463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CH" b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Organisation Sozialdienste </a:t>
            </a:r>
            <a:endParaRPr lang="de-DE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28531D-3B91-2028-7AB4-45F26D7D0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351" y="1844676"/>
            <a:ext cx="7280275" cy="4105275"/>
          </a:xfrm>
        </p:spPr>
        <p:txBody>
          <a:bodyPr/>
          <a:lstStyle/>
          <a:p>
            <a:pPr marL="0" indent="0">
              <a:buNone/>
              <a:defRPr/>
            </a:pPr>
            <a:endParaRPr lang="de-DE" altLang="de-DE" sz="2000" dirty="0">
              <a:cs typeface="ＭＳ Ｐゴシック" charset="0"/>
            </a:endParaRPr>
          </a:p>
          <a:p>
            <a:pPr marL="0" indent="0">
              <a:buNone/>
              <a:defRPr/>
            </a:pPr>
            <a:endParaRPr lang="de-DE" altLang="de-DE" sz="2000" dirty="0">
              <a:cs typeface="ＭＳ Ｐゴシック" charset="0"/>
            </a:endParaRPr>
          </a:p>
        </p:txBody>
      </p:sp>
      <p:pic>
        <p:nvPicPr>
          <p:cNvPr id="23555" name="Grafik 3">
            <a:extLst>
              <a:ext uri="{FF2B5EF4-FFF2-40B4-BE49-F238E27FC236}">
                <a16:creationId xmlns:a16="http://schemas.microsoft.com/office/drawing/2014/main" id="{7F87BFD0-4629-0A20-97DD-2E42C629A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5176"/>
            <a:ext cx="9170988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6F6D81-34B3-24C6-0DF4-9D7D0E8C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7163" y="6345238"/>
            <a:ext cx="2895600" cy="457200"/>
          </a:xfrm>
          <a:noFill/>
        </p:spPr>
        <p:txBody>
          <a:bodyPr/>
          <a:lstStyle/>
          <a:p>
            <a:pPr>
              <a:defRPr/>
            </a:pPr>
            <a:r>
              <a:rPr lang="de-CH" dirty="0"/>
              <a:t>Quelle: Sozialdienst Bern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D3C69-921F-5029-FBFB-32EDE7E1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b="1">
                <a:solidFill>
                  <a:schemeClr val="tx1"/>
                </a:solidFill>
              </a:rPr>
              <a:t>Typischer Ablauf für ein Erstgespräch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FA32F1D-2CD7-AB94-9112-ED71D3E8E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4014" y="1628775"/>
            <a:ext cx="7424737" cy="4679950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23459D-D06D-36D1-A976-725F2DA7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308725"/>
            <a:ext cx="2895600" cy="457200"/>
          </a:xfrm>
          <a:noFill/>
        </p:spPr>
        <p:txBody>
          <a:bodyPr/>
          <a:lstStyle/>
          <a:p>
            <a:pPr>
              <a:defRPr/>
            </a:pPr>
            <a:r>
              <a:rPr lang="de-CH" dirty="0"/>
              <a:t>Quelle: Sozialdienst Bern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E1275A6E-13A1-314D-70C7-EE297E931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chemeClr val="tx1"/>
                </a:solidFill>
                <a:ea typeface="ＭＳ Ｐゴシック" charset="0"/>
                <a:cs typeface="+mj-cs"/>
              </a:rPr>
              <a:t>Fragen</a:t>
            </a:r>
          </a:p>
        </p:txBody>
      </p:sp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A7FDC6B5-F7A0-CE89-4D1F-035491B96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14" y="1773239"/>
            <a:ext cx="5786437" cy="41227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81200" y="341478"/>
            <a:ext cx="8229600" cy="647999"/>
          </a:xfrm>
          <a:solidFill>
            <a:srgbClr val="D20000"/>
          </a:solidFill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Das Geld einteilen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69127"/>
            <a:ext cx="1118370" cy="333658"/>
          </a:xfr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981200" y="1822022"/>
            <a:ext cx="914400" cy="508000"/>
          </a:xfrm>
          <a:prstGeom prst="rect">
            <a:avLst/>
          </a:prstGeom>
          <a:solidFill>
            <a:srgbClr val="FFFF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Miete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981200" y="2429647"/>
            <a:ext cx="914400" cy="449262"/>
          </a:xfrm>
          <a:prstGeom prst="rect">
            <a:avLst/>
          </a:prstGeom>
          <a:solidFill>
            <a:srgbClr val="FFFF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KK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959602" y="2972718"/>
            <a:ext cx="935999" cy="534987"/>
          </a:xfrm>
          <a:prstGeom prst="rect">
            <a:avLst/>
          </a:prstGeom>
          <a:solidFill>
            <a:srgbClr val="FFFF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Steuern</a:t>
            </a:r>
            <a:endParaRPr lang="de-D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1634281">
            <a:off x="2855114" y="2065360"/>
            <a:ext cx="360000" cy="29845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CH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2844358" y="2518872"/>
            <a:ext cx="360000" cy="298450"/>
          </a:xfrm>
          <a:prstGeom prst="leftArrow">
            <a:avLst>
              <a:gd name="adj1" fmla="val 50000"/>
              <a:gd name="adj2" fmla="val 43883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CH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 rot="20805845">
            <a:off x="2873744" y="3009966"/>
            <a:ext cx="360000" cy="298450"/>
          </a:xfrm>
          <a:prstGeom prst="leftArrow">
            <a:avLst>
              <a:gd name="adj1" fmla="val 50000"/>
              <a:gd name="adj2" fmla="val 43883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CH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105150" y="1932614"/>
            <a:ext cx="2583490" cy="3240064"/>
          </a:xfrm>
          <a:prstGeom prst="rect">
            <a:avLst/>
          </a:prstGeom>
          <a:solidFill>
            <a:srgbClr val="FFFF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CH" b="1" dirty="0">
                <a:solidFill>
                  <a:prstClr val="black"/>
                </a:solidFill>
                <a:latin typeface="Calibri"/>
              </a:rPr>
              <a:t>  1. Konto</a:t>
            </a:r>
          </a:p>
          <a:p>
            <a:pPr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 Daueraufträge für</a:t>
            </a:r>
          </a:p>
          <a:p>
            <a:pPr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 regelmässige monatliche</a:t>
            </a:r>
          </a:p>
          <a:p>
            <a:pPr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 Auslagen</a:t>
            </a:r>
          </a:p>
          <a:p>
            <a:pPr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 Dauerauftrag für </a:t>
            </a:r>
          </a:p>
          <a:p>
            <a:pPr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 Rückstellungen</a:t>
            </a:r>
          </a:p>
          <a:p>
            <a:pPr>
              <a:defRPr/>
            </a:pPr>
            <a:endParaRPr lang="de-CH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Rechnungen für Telefon, </a:t>
            </a:r>
          </a:p>
          <a:p>
            <a:pPr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Handy, Internet, Käufe auf </a:t>
            </a:r>
          </a:p>
          <a:p>
            <a:pPr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Rechnung, Kreditkarte…</a:t>
            </a:r>
          </a:p>
          <a:p>
            <a:pPr>
              <a:defRPr/>
            </a:pPr>
            <a:endParaRPr lang="de-CH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105150" y="5184511"/>
            <a:ext cx="2583490" cy="646331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Laufende Ausgaben</a:t>
            </a:r>
          </a:p>
          <a:p>
            <a:pPr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für den Alltag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801662" y="1947909"/>
            <a:ext cx="2865138" cy="3882933"/>
          </a:xfrm>
          <a:prstGeom prst="rect">
            <a:avLst/>
          </a:prstGeom>
          <a:solidFill>
            <a:srgbClr val="A7D930">
              <a:alpha val="69804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jährliche Rechnungen </a:t>
            </a:r>
          </a:p>
          <a:p>
            <a:pPr>
              <a:defRPr/>
            </a:pPr>
            <a:r>
              <a:rPr lang="de-CH" sz="1100" dirty="0">
                <a:solidFill>
                  <a:prstClr val="black"/>
                </a:solidFill>
                <a:latin typeface="Calibri"/>
              </a:rPr>
              <a:t>----------------------------------------------------------------</a:t>
            </a:r>
          </a:p>
          <a:p>
            <a:pPr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Zahnarzt, Arzt, Medikamente</a:t>
            </a:r>
          </a:p>
          <a:p>
            <a:pPr>
              <a:defRPr/>
            </a:pPr>
            <a:r>
              <a:rPr lang="de-CH" sz="1100" dirty="0">
                <a:solidFill>
                  <a:prstClr val="black"/>
                </a:solidFill>
                <a:latin typeface="Calibri"/>
              </a:rPr>
              <a:t>----------------------------------------------------------------</a:t>
            </a:r>
          </a:p>
          <a:p>
            <a:pPr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Franchise der Krankenkasse </a:t>
            </a:r>
          </a:p>
          <a:p>
            <a:pPr>
              <a:defRPr/>
            </a:pPr>
            <a:r>
              <a:rPr lang="de-CH" sz="1100" dirty="0">
                <a:solidFill>
                  <a:prstClr val="black"/>
                </a:solidFill>
                <a:latin typeface="Calibri"/>
              </a:rPr>
              <a:t>----------------------------------------------------------------</a:t>
            </a:r>
          </a:p>
          <a:p>
            <a:pPr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Steuern</a:t>
            </a:r>
          </a:p>
          <a:p>
            <a:pPr>
              <a:buFontTx/>
              <a:buChar char="-"/>
              <a:defRPr/>
            </a:pPr>
            <a:r>
              <a:rPr lang="de-CH" sz="1100" dirty="0">
                <a:solidFill>
                  <a:prstClr val="black"/>
                </a:solidFill>
                <a:latin typeface="Calibri"/>
              </a:rPr>
              <a:t>---------------------------------------------------------------</a:t>
            </a:r>
          </a:p>
          <a:p>
            <a:pPr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Auto: Versicherung, Steuern</a:t>
            </a:r>
            <a:br>
              <a:rPr lang="de-CH" sz="1100" dirty="0">
                <a:solidFill>
                  <a:prstClr val="black"/>
                </a:solidFill>
                <a:latin typeface="Calibri"/>
              </a:rPr>
            </a:br>
            <a:r>
              <a:rPr lang="de-CH" sz="1100" dirty="0">
                <a:solidFill>
                  <a:prstClr val="black"/>
                </a:solidFill>
                <a:latin typeface="Calibri"/>
              </a:rPr>
              <a:t>----------------------------------------------------------------</a:t>
            </a:r>
          </a:p>
          <a:p>
            <a:pPr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Reparaturen</a:t>
            </a:r>
            <a:endParaRPr lang="de-CH" sz="1100" dirty="0">
              <a:solidFill>
                <a:prstClr val="black"/>
              </a:solidFill>
              <a:latin typeface="Calibri"/>
            </a:endParaRPr>
          </a:p>
          <a:p>
            <a:pPr>
              <a:buFontTx/>
              <a:buChar char="-"/>
              <a:defRPr/>
            </a:pPr>
            <a:r>
              <a:rPr lang="de-CH" sz="1100" dirty="0">
                <a:solidFill>
                  <a:prstClr val="black"/>
                </a:solidFill>
                <a:latin typeface="Calibri"/>
              </a:rPr>
              <a:t>---------------------------------------------------------------</a:t>
            </a:r>
          </a:p>
          <a:p>
            <a:pPr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Unvorhergesehenes…</a:t>
            </a:r>
          </a:p>
          <a:p>
            <a:pPr>
              <a:defRPr/>
            </a:pPr>
            <a:r>
              <a:rPr lang="de-CH" sz="1100" dirty="0">
                <a:solidFill>
                  <a:prstClr val="black"/>
                </a:solidFill>
                <a:latin typeface="Calibri"/>
              </a:rPr>
              <a:t>----------------------------------------------------------------</a:t>
            </a:r>
            <a:endParaRPr lang="de-CH" u="sng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Ferien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759514" y="1959719"/>
            <a:ext cx="1384395" cy="3847208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endParaRPr lang="de-DE" sz="8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de-DE" sz="8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de-DE" sz="8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Sparen für</a:t>
            </a:r>
          </a:p>
          <a:p>
            <a:pPr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Wünsche </a:t>
            </a:r>
          </a:p>
          <a:p>
            <a:pPr>
              <a:defRPr/>
            </a:pPr>
            <a:r>
              <a:rPr lang="de-DE" dirty="0" err="1">
                <a:solidFill>
                  <a:prstClr val="black"/>
                </a:solidFill>
                <a:latin typeface="Calibri"/>
              </a:rPr>
              <a:t>Anschaf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-</a:t>
            </a:r>
          </a:p>
          <a:p>
            <a:pPr>
              <a:defRPr/>
            </a:pPr>
            <a:r>
              <a:rPr lang="de-DE" dirty="0" err="1">
                <a:solidFill>
                  <a:prstClr val="black"/>
                </a:solidFill>
                <a:latin typeface="Calibri"/>
              </a:rPr>
              <a:t>fungen</a:t>
            </a:r>
            <a:endParaRPr lang="de-DE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Reserve</a:t>
            </a:r>
          </a:p>
          <a:p>
            <a:pPr>
              <a:defRPr/>
            </a:pPr>
            <a:endParaRPr lang="de-DE" sz="8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de-DE" sz="8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de-DE" sz="8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de-DE" sz="8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de-DE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801663" y="1567536"/>
            <a:ext cx="993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b="1" dirty="0">
                <a:solidFill>
                  <a:prstClr val="black"/>
                </a:solidFill>
                <a:latin typeface="Calibri"/>
              </a:rPr>
              <a:t>2. Konto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778549" y="1563282"/>
            <a:ext cx="11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dirty="0">
                <a:solidFill>
                  <a:prstClr val="black"/>
                </a:solidFill>
                <a:latin typeface="Calibri"/>
              </a:rPr>
              <a:t>3. Konto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4978604" y="3345666"/>
            <a:ext cx="1047750" cy="460375"/>
          </a:xfrm>
          <a:prstGeom prst="rightArrow">
            <a:avLst>
              <a:gd name="adj1" fmla="val 50000"/>
              <a:gd name="adj2" fmla="val 7189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1/12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C6F5F-E42D-0945-B512-3D2CFA03B08A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079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81200" y="341478"/>
            <a:ext cx="8229600" cy="647999"/>
          </a:xfrm>
          <a:solidFill>
            <a:srgbClr val="D20000"/>
          </a:solidFill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Ordnung und Überblick: der Budgetcoach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69127"/>
            <a:ext cx="1118370" cy="33365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973909"/>
            <a:ext cx="4808483" cy="9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2081049" y="4614041"/>
            <a:ext cx="624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CH" dirty="0">
                <a:solidFill>
                  <a:prstClr val="black"/>
                </a:solidFill>
                <a:latin typeface="Calibri"/>
              </a:rPr>
              <a:t>Der Budgetcoach unter: www.schuldeninfo.ch/cms/budgetcoach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981200" y="1450428"/>
            <a:ext cx="430489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CH" sz="2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Ordnung halten bei der eigenen</a:t>
            </a:r>
          </a:p>
          <a:p>
            <a:pPr>
              <a:defRPr/>
            </a:pPr>
            <a:r>
              <a:rPr lang="de-CH" sz="2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Administration verschafft Überblick:</a:t>
            </a:r>
          </a:p>
          <a:p>
            <a:pPr marL="285750" indent="-285750">
              <a:buFontTx/>
              <a:buChar char="-"/>
              <a:defRPr/>
            </a:pPr>
            <a:r>
              <a:rPr lang="de-CH" sz="2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Dokumente</a:t>
            </a:r>
          </a:p>
          <a:p>
            <a:pPr marL="285750" indent="-285750">
              <a:buFontTx/>
              <a:buChar char="-"/>
              <a:defRPr/>
            </a:pPr>
            <a:r>
              <a:rPr lang="de-CH" sz="2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Rechnungen und Zahlungen</a:t>
            </a:r>
          </a:p>
          <a:p>
            <a:pPr marL="285750" indent="-285750">
              <a:buFontTx/>
              <a:buChar char="-"/>
              <a:defRPr/>
            </a:pPr>
            <a:r>
              <a:rPr lang="de-CH" sz="2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Steuern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230368"/>
            <a:ext cx="36099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8293288" y="3871610"/>
            <a:ext cx="19175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CH" sz="800" dirty="0">
                <a:solidFill>
                  <a:prstClr val="black"/>
                </a:solidFill>
                <a:latin typeface="Calibri"/>
              </a:rPr>
              <a:t>Bild: www.dienstleistungen-handwerk.de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C6F5F-E42D-0945-B512-3D2CFA03B08A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15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81200" y="341478"/>
            <a:ext cx="8229600" cy="647999"/>
          </a:xfrm>
          <a:solidFill>
            <a:srgbClr val="D20000"/>
          </a:solidFill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Mit einem engen Budget über die Runden kommen...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69127"/>
            <a:ext cx="1118370" cy="333658"/>
          </a:xfrm>
        </p:spPr>
      </p:pic>
      <p:sp>
        <p:nvSpPr>
          <p:cNvPr id="20" name="Textfeld 19"/>
          <p:cNvSpPr txBox="1"/>
          <p:nvPr/>
        </p:nvSpPr>
        <p:spPr>
          <a:xfrm>
            <a:off x="1984375" y="98047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de-CH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Übersicht über die getätigten Ausgaben behalten &amp; wissen, wie viel Geld bis Ende Monat noch bleibt</a:t>
            </a:r>
          </a:p>
          <a:p>
            <a:pPr marL="342900" indent="-342900">
              <a:buFont typeface="Wingdings" charset="2"/>
              <a:buChar char="Ø"/>
            </a:pPr>
            <a:r>
              <a:rPr lang="de-CH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mit Bargeld bezahlen</a:t>
            </a:r>
          </a:p>
          <a:p>
            <a:pPr marL="342900" indent="-342900">
              <a:buFont typeface="Wingdings" charset="2"/>
              <a:buChar char="Ø"/>
            </a:pPr>
            <a:r>
              <a:rPr lang="de-CH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vorher festlegen, wie viel Geld ausgegeben </a:t>
            </a:r>
            <a:br>
              <a:rPr lang="de-CH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r>
              <a:rPr lang="de-CH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werden darf</a:t>
            </a:r>
          </a:p>
          <a:p>
            <a:pPr marL="342900" indent="-342900">
              <a:buFont typeface="Wingdings" charset="2"/>
              <a:buChar char="Ø"/>
            </a:pPr>
            <a:r>
              <a:rPr lang="de-CH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Auf die Überziehungsmöglichkeit beim </a:t>
            </a:r>
            <a:br>
              <a:rPr lang="de-CH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r>
              <a:rPr lang="de-CH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Konto verzichten</a:t>
            </a:r>
          </a:p>
          <a:p>
            <a:pPr marL="342900" indent="-342900">
              <a:buFont typeface="Wingdings" charset="2"/>
              <a:buChar char="Ø"/>
            </a:pPr>
            <a:r>
              <a:rPr lang="de-CH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Einkaufsliste erstellen und diese einhalten</a:t>
            </a:r>
          </a:p>
          <a:p>
            <a:pPr marL="342900" indent="-342900">
              <a:buFont typeface="Wingdings" charset="2"/>
              <a:buChar char="Ø"/>
            </a:pPr>
            <a:r>
              <a:rPr lang="de-CH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Preise vergleichen, Sonderangebote </a:t>
            </a:r>
            <a:br>
              <a:rPr lang="de-CH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r>
              <a:rPr lang="de-CH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und Secondhand-Angebote prüfen</a:t>
            </a:r>
          </a:p>
          <a:p>
            <a:pPr marL="342900" indent="-342900">
              <a:buFont typeface="Wingdings" charset="2"/>
              <a:buChar char="Ø"/>
            </a:pPr>
            <a:r>
              <a:rPr lang="de-CH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Beim Einsatz einer Kreditkarte: </a:t>
            </a:r>
            <a:br>
              <a:rPr lang="de-CH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r>
              <a:rPr lang="de-CH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zurückhaltend sein, Buch führen und böse Überraschungen vermeiden, Geld vorher einzahlen und die Kreditkarte '</a:t>
            </a:r>
            <a:r>
              <a:rPr lang="de-CH" sz="24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prepaid</a:t>
            </a:r>
            <a:r>
              <a:rPr lang="de-CH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' nutzen</a:t>
            </a:r>
          </a:p>
        </p:txBody>
      </p:sp>
      <p:pic>
        <p:nvPicPr>
          <p:cNvPr id="9" name="Bild 8" descr="http://www.toonsup.com/users/w/wolfgang/plan_090910_083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2504090"/>
            <a:ext cx="2533799" cy="222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C6F5F-E42D-0945-B512-3D2CFA03B08A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28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0A4555B-DE05-4BE7-92CD-8B5DFE68F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712" t="14079" r="33258" b="34048"/>
          <a:stretch/>
        </p:blipFill>
        <p:spPr>
          <a:xfrm>
            <a:off x="2310384" y="1047373"/>
            <a:ext cx="6260592" cy="5368019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5D91CEE-785A-4978-87BD-C5C8499F45E3}"/>
              </a:ext>
            </a:extLst>
          </p:cNvPr>
          <p:cNvSpPr txBox="1">
            <a:spLocks/>
          </p:cNvSpPr>
          <p:nvPr/>
        </p:nvSpPr>
        <p:spPr>
          <a:xfrm>
            <a:off x="1981200" y="341478"/>
            <a:ext cx="8229600" cy="647999"/>
          </a:xfrm>
          <a:prstGeom prst="rect">
            <a:avLst/>
          </a:prstGeom>
          <a:solidFill>
            <a:srgbClr val="D2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bg1"/>
                </a:solidFill>
              </a:rPr>
              <a:t>Das Betreibungsrechtliche Existenzminimum</a:t>
            </a:r>
          </a:p>
        </p:txBody>
      </p:sp>
    </p:spTree>
    <p:extLst>
      <p:ext uri="{BB962C8B-B14F-4D97-AF65-F5344CB8AC3E}">
        <p14:creationId xmlns:p14="http://schemas.microsoft.com/office/powerpoint/2010/main" val="182841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5D91CEE-785A-4978-87BD-C5C8499F45E3}"/>
              </a:ext>
            </a:extLst>
          </p:cNvPr>
          <p:cNvSpPr txBox="1">
            <a:spLocks/>
          </p:cNvSpPr>
          <p:nvPr/>
        </p:nvSpPr>
        <p:spPr>
          <a:xfrm>
            <a:off x="1981200" y="341478"/>
            <a:ext cx="8229600" cy="647999"/>
          </a:xfrm>
          <a:prstGeom prst="rect">
            <a:avLst/>
          </a:prstGeom>
          <a:solidFill>
            <a:srgbClr val="D2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bg1"/>
                </a:solidFill>
              </a:rPr>
              <a:t>Das Betreibungsrechtliche Existenzminimum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52632D0-0938-4A8E-A50C-BF89FB674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035" t="24610" r="32898" b="60498"/>
          <a:stretch/>
        </p:blipFill>
        <p:spPr>
          <a:xfrm>
            <a:off x="1328928" y="1725168"/>
            <a:ext cx="9508002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04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81200" y="341478"/>
            <a:ext cx="8229600" cy="647999"/>
          </a:xfrm>
          <a:solidFill>
            <a:srgbClr val="CC0000"/>
          </a:solidFill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Arial Narrow"/>
                <a:cs typeface="Arial Narrow"/>
              </a:rPr>
              <a:t>Weiterleben mit Schulden: z.B. bei Pfändung</a:t>
            </a:r>
          </a:p>
        </p:txBody>
      </p:sp>
      <p:pic>
        <p:nvPicPr>
          <p:cNvPr id="11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10312"/>
            <a:ext cx="1118370" cy="333658"/>
          </a:xfrm>
        </p:spPr>
      </p:pic>
      <p:sp>
        <p:nvSpPr>
          <p:cNvPr id="6" name="Untertitel 4"/>
          <p:cNvSpPr txBox="1">
            <a:spLocks/>
          </p:cNvSpPr>
          <p:nvPr/>
        </p:nvSpPr>
        <p:spPr>
          <a:xfrm>
            <a:off x="1981200" y="1275128"/>
            <a:ext cx="8229600" cy="463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dirty="0">
                <a:solidFill>
                  <a:srgbClr val="000000"/>
                </a:solidFill>
                <a:latin typeface="Calibri"/>
              </a:rPr>
              <a:t>Der Umgang mit den Schulden…</a:t>
            </a:r>
          </a:p>
          <a:p>
            <a:pPr marL="0" indent="0">
              <a:buNone/>
            </a:pPr>
            <a:endParaRPr lang="de-DE" sz="1200" dirty="0">
              <a:solidFill>
                <a:srgbClr val="000000"/>
              </a:solidFill>
              <a:latin typeface="Calibri"/>
            </a:endParaRPr>
          </a:p>
          <a:p>
            <a:r>
              <a:rPr lang="de-DE" sz="2400" dirty="0">
                <a:solidFill>
                  <a:srgbClr val="000000"/>
                </a:solidFill>
                <a:latin typeface="Calibri"/>
              </a:rPr>
              <a:t>Keine Ratenzahlungen an bestehende Schulden</a:t>
            </a:r>
          </a:p>
          <a:p>
            <a:endParaRPr lang="de-DE" sz="1200" dirty="0">
              <a:solidFill>
                <a:srgbClr val="000000"/>
              </a:solidFill>
              <a:latin typeface="Calibri"/>
            </a:endParaRPr>
          </a:p>
          <a:p>
            <a:r>
              <a:rPr lang="de-DE" sz="2400" dirty="0">
                <a:solidFill>
                  <a:srgbClr val="000000"/>
                </a:solidFill>
                <a:latin typeface="Calibri"/>
              </a:rPr>
              <a:t>Keine Schuldanerkennungen unterschreiben</a:t>
            </a:r>
          </a:p>
          <a:p>
            <a:endParaRPr lang="de-DE" sz="1200" dirty="0">
              <a:solidFill>
                <a:srgbClr val="000000"/>
              </a:solidFill>
              <a:latin typeface="Calibri"/>
            </a:endParaRPr>
          </a:p>
          <a:p>
            <a:pPr>
              <a:spcAft>
                <a:spcPts val="600"/>
              </a:spcAft>
            </a:pPr>
            <a:r>
              <a:rPr lang="de-DE" sz="2400" dirty="0">
                <a:solidFill>
                  <a:srgbClr val="000000"/>
                </a:solidFill>
                <a:latin typeface="Calibri"/>
              </a:rPr>
              <a:t>Kein Geld ausleihen, keinen Kredit aufnehmen</a:t>
            </a:r>
          </a:p>
          <a:p>
            <a:endParaRPr lang="de-DE" sz="1200" dirty="0">
              <a:solidFill>
                <a:srgbClr val="000000"/>
              </a:solidFill>
              <a:latin typeface="Calibri"/>
            </a:endParaRPr>
          </a:p>
          <a:p>
            <a:pPr>
              <a:spcAft>
                <a:spcPts val="600"/>
              </a:spcAft>
            </a:pPr>
            <a:r>
              <a:rPr lang="de-DE" sz="2400" dirty="0">
                <a:solidFill>
                  <a:srgbClr val="000000"/>
                </a:solidFill>
                <a:latin typeface="Calibri"/>
              </a:rPr>
              <a:t>Keine Käufe/Bestellungen auf Raten</a:t>
            </a:r>
          </a:p>
          <a:p>
            <a:endParaRPr lang="de-DE" sz="1200" dirty="0">
              <a:solidFill>
                <a:srgbClr val="000000"/>
              </a:solidFill>
              <a:latin typeface="Calibri"/>
            </a:endParaRPr>
          </a:p>
          <a:p>
            <a:r>
              <a:rPr lang="de-DE" sz="2400" dirty="0">
                <a:solidFill>
                  <a:srgbClr val="000000"/>
                </a:solidFill>
                <a:latin typeface="Calibri"/>
              </a:rPr>
              <a:t>Betreibungen, Mahnungen etc. von Gläubigern aushalten</a:t>
            </a:r>
          </a:p>
          <a:p>
            <a:endParaRPr lang="de-DE" sz="2400" dirty="0">
              <a:solidFill>
                <a:srgbClr val="000000"/>
              </a:solidFill>
              <a:latin typeface="Calibri"/>
            </a:endParaRPr>
          </a:p>
          <a:p>
            <a:endParaRPr lang="de-DE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0058-4E69-2E42-8169-9EFCBCF8EE09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099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81200" y="341478"/>
            <a:ext cx="8229600" cy="647999"/>
          </a:xfrm>
          <a:solidFill>
            <a:srgbClr val="CC0000"/>
          </a:solidFill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Arial Narrow"/>
                <a:cs typeface="Arial Narrow"/>
              </a:rPr>
              <a:t>Nachteile speziell für die ausländische Bevölkerung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1981200" y="6310313"/>
            <a:ext cx="8229601" cy="365125"/>
          </a:xfrm>
        </p:spPr>
        <p:txBody>
          <a:bodyPr/>
          <a:lstStyle/>
          <a:p>
            <a:pPr defTabSz="457200"/>
            <a:r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t>Schuldensanierung von A bis Z</a:t>
            </a:r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1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310312"/>
            <a:ext cx="1118370" cy="333658"/>
          </a:xfrm>
        </p:spPr>
      </p:pic>
      <p:sp>
        <p:nvSpPr>
          <p:cNvPr id="6" name="Inhaltsplatzhalter 1"/>
          <p:cNvSpPr txBox="1">
            <a:spLocks/>
          </p:cNvSpPr>
          <p:nvPr/>
        </p:nvSpPr>
        <p:spPr>
          <a:xfrm>
            <a:off x="1981200" y="126365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>
                <a:solidFill>
                  <a:prstClr val="black"/>
                </a:solidFill>
                <a:latin typeface="Calibri"/>
              </a:rPr>
              <a:t>Risiko, dass nach einem Konkurs die Aufenthaltsbewilligung B nicht mehr verlängert wird. Ein Konkurs wird dazu führen, dass kein C-Ausweis erteilt wird!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2400">
                <a:solidFill>
                  <a:prstClr val="black"/>
                </a:solidFill>
                <a:latin typeface="Calibri"/>
              </a:rPr>
              <a:t>Eine vorgängige juristische Beratung ist notwendig!</a:t>
            </a:r>
          </a:p>
          <a:p>
            <a:pPr marL="0" indent="0">
              <a:buNone/>
            </a:pPr>
            <a:endParaRPr lang="de-CH" sz="240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r>
              <a:rPr lang="de-CH" sz="2400">
                <a:solidFill>
                  <a:prstClr val="black"/>
                </a:solidFill>
                <a:latin typeface="Calibri"/>
              </a:rPr>
              <a:t>Schulden gefährden resp. verunmöglichen eine Einbürgerung:</a:t>
            </a:r>
          </a:p>
          <a:p>
            <a:r>
              <a:rPr lang="de-CH" sz="2400">
                <a:solidFill>
                  <a:prstClr val="black"/>
                </a:solidFill>
                <a:latin typeface="Calibri"/>
              </a:rPr>
              <a:t>hängige Betreibungen </a:t>
            </a:r>
          </a:p>
          <a:p>
            <a:r>
              <a:rPr lang="de-CH" sz="2400">
                <a:solidFill>
                  <a:prstClr val="black"/>
                </a:solidFill>
                <a:latin typeface="Calibri"/>
              </a:rPr>
              <a:t>Verlustscheine, die nicht älter als fünf Jahre alt sind</a:t>
            </a:r>
          </a:p>
          <a:p>
            <a:r>
              <a:rPr lang="de-CH" sz="2400">
                <a:solidFill>
                  <a:prstClr val="black"/>
                </a:solidFill>
                <a:latin typeface="Calibri"/>
              </a:rPr>
              <a:t>Schulden über Fr. 50'000.00</a:t>
            </a:r>
            <a:endParaRPr lang="de-CH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330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879</Words>
  <Application>Microsoft Office PowerPoint</Application>
  <PresentationFormat>Breitbild</PresentationFormat>
  <Paragraphs>200</Paragraphs>
  <Slides>22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Symbol</vt:lpstr>
      <vt:lpstr>Verdana</vt:lpstr>
      <vt:lpstr>Wingdings</vt:lpstr>
      <vt:lpstr>Office</vt:lpstr>
      <vt:lpstr>Welche Forderungen sollen bezahlt werden?</vt:lpstr>
      <vt:lpstr>Welche Forderungen können oft nicht bezahlt werden?</vt:lpstr>
      <vt:lpstr>Das Geld einteilen</vt:lpstr>
      <vt:lpstr>Ordnung und Überblick: der Budgetcoach</vt:lpstr>
      <vt:lpstr>Mit einem engen Budget über die Runden kommen...</vt:lpstr>
      <vt:lpstr>PowerPoint-Präsentation</vt:lpstr>
      <vt:lpstr>PowerPoint-Präsentation</vt:lpstr>
      <vt:lpstr>Weiterleben mit Schulden: z.B. bei Pfändung</vt:lpstr>
      <vt:lpstr>Nachteile speziell für die ausländische Bevölkerung</vt:lpstr>
      <vt:lpstr>Ausländerrechtliche Massnahmen</vt:lpstr>
      <vt:lpstr>Ausländerrechtliche Massnahmen Schnittstelle Schuldenberatung</vt:lpstr>
      <vt:lpstr>Vorgehen nach Wegweisungsentscheid</vt:lpstr>
      <vt:lpstr>Ausbildungsprogramm interkulturelles Dolmetschen  Modul 2/2022 16.06.2022 </vt:lpstr>
      <vt:lpstr>Ablauf  </vt:lpstr>
      <vt:lpstr>PowerPoint-Präsentation</vt:lpstr>
      <vt:lpstr>Grundprinzipien der Sozialhilfe </vt:lpstr>
      <vt:lpstr>Auftrag der Sozialhilfe </vt:lpstr>
      <vt:lpstr>Unterschied Asylsozialhilfe/Sozialhilfe</vt:lpstr>
      <vt:lpstr>Einordnung Sozialdienste/Sozialhilfegesetz</vt:lpstr>
      <vt:lpstr>Organisation Sozialdienste </vt:lpstr>
      <vt:lpstr>Typischer Ablauf für ein Erstgespräch</vt:lpstr>
      <vt:lpstr>Fragen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Zurn-Vulliamoz Noémie</dc:creator>
  <cp:lastModifiedBy>Zora Schneider</cp:lastModifiedBy>
  <cp:revision>7</cp:revision>
  <dcterms:created xsi:type="dcterms:W3CDTF">2022-09-30T12:22:44Z</dcterms:created>
  <dcterms:modified xsi:type="dcterms:W3CDTF">2023-01-25T09:10:08Z</dcterms:modified>
</cp:coreProperties>
</file>