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75" r:id="rId3"/>
    <p:sldId id="268" r:id="rId4"/>
    <p:sldId id="277" r:id="rId5"/>
    <p:sldId id="276" r:id="rId6"/>
    <p:sldId id="281" r:id="rId7"/>
    <p:sldId id="280" r:id="rId8"/>
    <p:sldId id="278" r:id="rId9"/>
    <p:sldId id="279" r:id="rId10"/>
    <p:sldId id="287" r:id="rId11"/>
    <p:sldId id="288" r:id="rId12"/>
    <p:sldId id="289" r:id="rId13"/>
    <p:sldId id="291" r:id="rId14"/>
    <p:sldId id="284" r:id="rId15"/>
    <p:sldId id="257" r:id="rId16"/>
    <p:sldId id="282" r:id="rId17"/>
    <p:sldId id="285" r:id="rId18"/>
    <p:sldId id="286" r:id="rId19"/>
    <p:sldId id="293" r:id="rId20"/>
    <p:sldId id="292" r:id="rId21"/>
    <p:sldId id="294" r:id="rId22"/>
    <p:sldId id="295" r:id="rId23"/>
    <p:sldId id="296" r:id="rId24"/>
    <p:sldId id="297" r:id="rId25"/>
    <p:sldId id="298" r:id="rId26"/>
    <p:sldId id="299" r:id="rId27"/>
    <p:sldId id="300" r:id="rId28"/>
    <p:sldId id="302" r:id="rId29"/>
    <p:sldId id="301" r:id="rId30"/>
    <p:sldId id="303" r:id="rId31"/>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9" autoAdjust="0"/>
    <p:restoredTop sz="94740" autoAdjust="0"/>
  </p:normalViewPr>
  <p:slideViewPr>
    <p:cSldViewPr snapToGrid="0" snapToObjects="1">
      <p:cViewPr varScale="1">
        <p:scale>
          <a:sx n="45" d="100"/>
          <a:sy n="45" d="100"/>
        </p:scale>
        <p:origin x="78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4BE1E-ED0B-3243-A025-093A3A4448D0}" type="datetimeFigureOut">
              <a:rPr lang="de-DE" smtClean="0"/>
              <a:t>25.01.2023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D71235-C1E3-4D4B-9135-FC6E9A63133A}" type="slidenum">
              <a:rPr lang="de-DE" smtClean="0"/>
              <a:t>‹Nr.›</a:t>
            </a:fld>
            <a:endParaRPr lang="de-DE"/>
          </a:p>
        </p:txBody>
      </p:sp>
    </p:spTree>
    <p:extLst>
      <p:ext uri="{BB962C8B-B14F-4D97-AF65-F5344CB8AC3E}">
        <p14:creationId xmlns:p14="http://schemas.microsoft.com/office/powerpoint/2010/main" val="318711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1</a:t>
            </a:fld>
            <a:endParaRPr lang="de-DE"/>
          </a:p>
        </p:txBody>
      </p:sp>
    </p:spTree>
    <p:extLst>
      <p:ext uri="{BB962C8B-B14F-4D97-AF65-F5344CB8AC3E}">
        <p14:creationId xmlns:p14="http://schemas.microsoft.com/office/powerpoint/2010/main" val="331367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10</a:t>
            </a:fld>
            <a:endParaRPr lang="de-DE"/>
          </a:p>
        </p:txBody>
      </p:sp>
    </p:spTree>
    <p:extLst>
      <p:ext uri="{BB962C8B-B14F-4D97-AF65-F5344CB8AC3E}">
        <p14:creationId xmlns:p14="http://schemas.microsoft.com/office/powerpoint/2010/main" val="2600665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D71235-C1E3-4D4B-9135-FC6E9A63133A}" type="slidenum">
              <a:rPr lang="de-DE" smtClean="0"/>
              <a:t>11</a:t>
            </a:fld>
            <a:endParaRPr lang="de-DE"/>
          </a:p>
        </p:txBody>
      </p:sp>
    </p:spTree>
    <p:extLst>
      <p:ext uri="{BB962C8B-B14F-4D97-AF65-F5344CB8AC3E}">
        <p14:creationId xmlns:p14="http://schemas.microsoft.com/office/powerpoint/2010/main" val="2606009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D71235-C1E3-4D4B-9135-FC6E9A63133A}" type="slidenum">
              <a:rPr lang="de-DE" smtClean="0"/>
              <a:t>12</a:t>
            </a:fld>
            <a:endParaRPr lang="de-DE"/>
          </a:p>
        </p:txBody>
      </p:sp>
    </p:spTree>
    <p:extLst>
      <p:ext uri="{BB962C8B-B14F-4D97-AF65-F5344CB8AC3E}">
        <p14:creationId xmlns:p14="http://schemas.microsoft.com/office/powerpoint/2010/main" val="3309300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D71235-C1E3-4D4B-9135-FC6E9A63133A}" type="slidenum">
              <a:rPr lang="de-DE" smtClean="0"/>
              <a:t>13</a:t>
            </a:fld>
            <a:endParaRPr lang="de-DE"/>
          </a:p>
        </p:txBody>
      </p:sp>
    </p:spTree>
    <p:extLst>
      <p:ext uri="{BB962C8B-B14F-4D97-AF65-F5344CB8AC3E}">
        <p14:creationId xmlns:p14="http://schemas.microsoft.com/office/powerpoint/2010/main" val="327201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14</a:t>
            </a:fld>
            <a:endParaRPr lang="de-DE"/>
          </a:p>
        </p:txBody>
      </p:sp>
    </p:spTree>
    <p:extLst>
      <p:ext uri="{BB962C8B-B14F-4D97-AF65-F5344CB8AC3E}">
        <p14:creationId xmlns:p14="http://schemas.microsoft.com/office/powerpoint/2010/main" val="2519041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a:cs typeface="Arial"/>
              </a:rPr>
              <a:t>Beispiel: 3 Monate KF und 31.3./30.6./30.9. als KT. Kündigung trifft am 2. Juli bei Vermieterin ein: Sie verpassen somit den Kündigungstermin vom 30.9. und </a:t>
            </a:r>
            <a:r>
              <a:rPr lang="de-DE" sz="1200" dirty="0" err="1">
                <a:latin typeface="Arial"/>
                <a:cs typeface="Arial"/>
              </a:rPr>
              <a:t>mpssen</a:t>
            </a:r>
            <a:r>
              <a:rPr lang="de-DE" sz="1200" dirty="0">
                <a:latin typeface="Arial"/>
                <a:cs typeface="Arial"/>
              </a:rPr>
              <a:t> grundsätzlich bis am 31.3. Miete bezahlen. </a:t>
            </a:r>
            <a:endParaRPr lang="de-DE" dirty="0"/>
          </a:p>
        </p:txBody>
      </p:sp>
      <p:sp>
        <p:nvSpPr>
          <p:cNvPr id="4" name="Foliennummernplatzhalter 3"/>
          <p:cNvSpPr>
            <a:spLocks noGrp="1"/>
          </p:cNvSpPr>
          <p:nvPr>
            <p:ph type="sldNum" sz="quarter" idx="5"/>
          </p:nvPr>
        </p:nvSpPr>
        <p:spPr/>
        <p:txBody>
          <a:bodyPr/>
          <a:lstStyle/>
          <a:p>
            <a:fld id="{23D71235-C1E3-4D4B-9135-FC6E9A63133A}" type="slidenum">
              <a:rPr lang="de-DE" smtClean="0"/>
              <a:t>15</a:t>
            </a:fld>
            <a:endParaRPr lang="de-DE"/>
          </a:p>
        </p:txBody>
      </p:sp>
    </p:spTree>
    <p:extLst>
      <p:ext uri="{BB962C8B-B14F-4D97-AF65-F5344CB8AC3E}">
        <p14:creationId xmlns:p14="http://schemas.microsoft.com/office/powerpoint/2010/main" val="40845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16</a:t>
            </a:fld>
            <a:endParaRPr lang="de-DE"/>
          </a:p>
        </p:txBody>
      </p:sp>
    </p:spTree>
    <p:extLst>
      <p:ext uri="{BB962C8B-B14F-4D97-AF65-F5344CB8AC3E}">
        <p14:creationId xmlns:p14="http://schemas.microsoft.com/office/powerpoint/2010/main" val="2418473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17</a:t>
            </a:fld>
            <a:endParaRPr lang="de-DE"/>
          </a:p>
        </p:txBody>
      </p:sp>
    </p:spTree>
    <p:extLst>
      <p:ext uri="{BB962C8B-B14F-4D97-AF65-F5344CB8AC3E}">
        <p14:creationId xmlns:p14="http://schemas.microsoft.com/office/powerpoint/2010/main" val="298172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18</a:t>
            </a:fld>
            <a:endParaRPr lang="de-DE"/>
          </a:p>
        </p:txBody>
      </p:sp>
    </p:spTree>
    <p:extLst>
      <p:ext uri="{BB962C8B-B14F-4D97-AF65-F5344CB8AC3E}">
        <p14:creationId xmlns:p14="http://schemas.microsoft.com/office/powerpoint/2010/main" val="1474536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19</a:t>
            </a:fld>
            <a:endParaRPr lang="de-DE"/>
          </a:p>
        </p:txBody>
      </p:sp>
    </p:spTree>
    <p:extLst>
      <p:ext uri="{BB962C8B-B14F-4D97-AF65-F5344CB8AC3E}">
        <p14:creationId xmlns:p14="http://schemas.microsoft.com/office/powerpoint/2010/main" val="84169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2</a:t>
            </a:fld>
            <a:endParaRPr lang="de-DE"/>
          </a:p>
        </p:txBody>
      </p:sp>
    </p:spTree>
    <p:extLst>
      <p:ext uri="{BB962C8B-B14F-4D97-AF65-F5344CB8AC3E}">
        <p14:creationId xmlns:p14="http://schemas.microsoft.com/office/powerpoint/2010/main" val="581053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20</a:t>
            </a:fld>
            <a:endParaRPr lang="de-DE"/>
          </a:p>
        </p:txBody>
      </p:sp>
    </p:spTree>
    <p:extLst>
      <p:ext uri="{BB962C8B-B14F-4D97-AF65-F5344CB8AC3E}">
        <p14:creationId xmlns:p14="http://schemas.microsoft.com/office/powerpoint/2010/main" val="62796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21</a:t>
            </a:fld>
            <a:endParaRPr lang="de-DE"/>
          </a:p>
        </p:txBody>
      </p:sp>
    </p:spTree>
    <p:extLst>
      <p:ext uri="{BB962C8B-B14F-4D97-AF65-F5344CB8AC3E}">
        <p14:creationId xmlns:p14="http://schemas.microsoft.com/office/powerpoint/2010/main" val="431002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29</a:t>
            </a:fld>
            <a:endParaRPr lang="de-DE"/>
          </a:p>
        </p:txBody>
      </p:sp>
    </p:spTree>
    <p:extLst>
      <p:ext uri="{BB962C8B-B14F-4D97-AF65-F5344CB8AC3E}">
        <p14:creationId xmlns:p14="http://schemas.microsoft.com/office/powerpoint/2010/main" val="334282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3</a:t>
            </a:fld>
            <a:endParaRPr lang="de-DE"/>
          </a:p>
        </p:txBody>
      </p:sp>
    </p:spTree>
    <p:extLst>
      <p:ext uri="{BB962C8B-B14F-4D97-AF65-F5344CB8AC3E}">
        <p14:creationId xmlns:p14="http://schemas.microsoft.com/office/powerpoint/2010/main" val="428137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4</a:t>
            </a:fld>
            <a:endParaRPr lang="de-DE"/>
          </a:p>
        </p:txBody>
      </p:sp>
    </p:spTree>
    <p:extLst>
      <p:ext uri="{BB962C8B-B14F-4D97-AF65-F5344CB8AC3E}">
        <p14:creationId xmlns:p14="http://schemas.microsoft.com/office/powerpoint/2010/main" val="83495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5</a:t>
            </a:fld>
            <a:endParaRPr lang="de-DE"/>
          </a:p>
        </p:txBody>
      </p:sp>
    </p:spTree>
    <p:extLst>
      <p:ext uri="{BB962C8B-B14F-4D97-AF65-F5344CB8AC3E}">
        <p14:creationId xmlns:p14="http://schemas.microsoft.com/office/powerpoint/2010/main" val="211349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6</a:t>
            </a:fld>
            <a:endParaRPr lang="de-DE"/>
          </a:p>
        </p:txBody>
      </p:sp>
    </p:spTree>
    <p:extLst>
      <p:ext uri="{BB962C8B-B14F-4D97-AF65-F5344CB8AC3E}">
        <p14:creationId xmlns:p14="http://schemas.microsoft.com/office/powerpoint/2010/main" val="13492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D71235-C1E3-4D4B-9135-FC6E9A63133A}" type="slidenum">
              <a:rPr lang="de-DE" smtClean="0"/>
              <a:t>7</a:t>
            </a:fld>
            <a:endParaRPr lang="de-DE"/>
          </a:p>
        </p:txBody>
      </p:sp>
    </p:spTree>
    <p:extLst>
      <p:ext uri="{BB962C8B-B14F-4D97-AF65-F5344CB8AC3E}">
        <p14:creationId xmlns:p14="http://schemas.microsoft.com/office/powerpoint/2010/main" val="189827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D71235-C1E3-4D4B-9135-FC6E9A63133A}" type="slidenum">
              <a:rPr lang="de-DE" smtClean="0"/>
              <a:t>8</a:t>
            </a:fld>
            <a:endParaRPr lang="de-DE"/>
          </a:p>
        </p:txBody>
      </p:sp>
    </p:spTree>
    <p:extLst>
      <p:ext uri="{BB962C8B-B14F-4D97-AF65-F5344CB8AC3E}">
        <p14:creationId xmlns:p14="http://schemas.microsoft.com/office/powerpoint/2010/main" val="425284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3D71235-C1E3-4D4B-9135-FC6E9A63133A}" type="slidenum">
              <a:rPr lang="de-DE" smtClean="0"/>
              <a:t>9</a:t>
            </a:fld>
            <a:endParaRPr lang="de-DE"/>
          </a:p>
        </p:txBody>
      </p:sp>
    </p:spTree>
    <p:extLst>
      <p:ext uri="{BB962C8B-B14F-4D97-AF65-F5344CB8AC3E}">
        <p14:creationId xmlns:p14="http://schemas.microsoft.com/office/powerpoint/2010/main" val="337622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p:txBody>
          <a:bodyPr/>
          <a:lstStyle/>
          <a:p>
            <a:fld id="{B5AA8371-DD9E-1F4B-AAC5-FEBAD45B19B4}" type="datetimeFigureOut">
              <a:rPr lang="de-DE" smtClean="0"/>
              <a:t>25.01.2023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89431BB-D107-FC45-AACA-6C3ED2502F64}" type="slidenum">
              <a:rPr lang="de-DE" smtClean="0"/>
              <a:t>‹Nr.›</a:t>
            </a:fld>
            <a:endParaRPr lang="de-DE"/>
          </a:p>
        </p:txBody>
      </p:sp>
    </p:spTree>
    <p:extLst>
      <p:ext uri="{BB962C8B-B14F-4D97-AF65-F5344CB8AC3E}">
        <p14:creationId xmlns:p14="http://schemas.microsoft.com/office/powerpoint/2010/main" val="35901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fld id="{B5AA8371-DD9E-1F4B-AAC5-FEBAD45B19B4}" type="datetimeFigureOut">
              <a:rPr lang="de-DE" smtClean="0"/>
              <a:t>25.01.2023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89431BB-D107-FC45-AACA-6C3ED2502F64}" type="slidenum">
              <a:rPr lang="de-DE" smtClean="0"/>
              <a:t>‹Nr.›</a:t>
            </a:fld>
            <a:endParaRPr lang="de-DE"/>
          </a:p>
        </p:txBody>
      </p:sp>
    </p:spTree>
    <p:extLst>
      <p:ext uri="{BB962C8B-B14F-4D97-AF65-F5344CB8AC3E}">
        <p14:creationId xmlns:p14="http://schemas.microsoft.com/office/powerpoint/2010/main" val="23145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fld id="{B5AA8371-DD9E-1F4B-AAC5-FEBAD45B19B4}" type="datetimeFigureOut">
              <a:rPr lang="de-DE" smtClean="0"/>
              <a:t>25.01.2023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89431BB-D107-FC45-AACA-6C3ED2502F64}" type="slidenum">
              <a:rPr lang="de-DE" smtClean="0"/>
              <a:t>‹Nr.›</a:t>
            </a:fld>
            <a:endParaRPr lang="de-DE"/>
          </a:p>
        </p:txBody>
      </p:sp>
    </p:spTree>
    <p:extLst>
      <p:ext uri="{BB962C8B-B14F-4D97-AF65-F5344CB8AC3E}">
        <p14:creationId xmlns:p14="http://schemas.microsoft.com/office/powerpoint/2010/main" val="189266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p:txBody>
          <a:bodyPr/>
          <a:lstStyle/>
          <a:p>
            <a:fld id="{B5AA8371-DD9E-1F4B-AAC5-FEBAD45B19B4}" type="datetimeFigureOut">
              <a:rPr lang="de-DE" smtClean="0"/>
              <a:t>25.01.2023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89431BB-D107-FC45-AACA-6C3ED2502F64}" type="slidenum">
              <a:rPr lang="de-DE" smtClean="0"/>
              <a:t>‹Nr.›</a:t>
            </a:fld>
            <a:endParaRPr lang="de-DE"/>
          </a:p>
        </p:txBody>
      </p:sp>
    </p:spTree>
    <p:extLst>
      <p:ext uri="{BB962C8B-B14F-4D97-AF65-F5344CB8AC3E}">
        <p14:creationId xmlns:p14="http://schemas.microsoft.com/office/powerpoint/2010/main" val="312305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p:txBody>
          <a:bodyPr/>
          <a:lstStyle/>
          <a:p>
            <a:fld id="{B5AA8371-DD9E-1F4B-AAC5-FEBAD45B19B4}" type="datetimeFigureOut">
              <a:rPr lang="de-DE" smtClean="0"/>
              <a:t>25.01.2023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89431BB-D107-FC45-AACA-6C3ED2502F64}" type="slidenum">
              <a:rPr lang="de-DE" smtClean="0"/>
              <a:t>‹Nr.›</a:t>
            </a:fld>
            <a:endParaRPr lang="de-DE"/>
          </a:p>
        </p:txBody>
      </p:sp>
    </p:spTree>
    <p:extLst>
      <p:ext uri="{BB962C8B-B14F-4D97-AF65-F5344CB8AC3E}">
        <p14:creationId xmlns:p14="http://schemas.microsoft.com/office/powerpoint/2010/main" val="321963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Datumsplatzhalter 4"/>
          <p:cNvSpPr>
            <a:spLocks noGrp="1"/>
          </p:cNvSpPr>
          <p:nvPr>
            <p:ph type="dt" sz="half" idx="10"/>
          </p:nvPr>
        </p:nvSpPr>
        <p:spPr/>
        <p:txBody>
          <a:bodyPr/>
          <a:lstStyle/>
          <a:p>
            <a:fld id="{B5AA8371-DD9E-1F4B-AAC5-FEBAD45B19B4}" type="datetimeFigureOut">
              <a:rPr lang="de-DE" smtClean="0"/>
              <a:t>25.01.2023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89431BB-D107-FC45-AACA-6C3ED2502F64}" type="slidenum">
              <a:rPr lang="de-DE" smtClean="0"/>
              <a:t>‹Nr.›</a:t>
            </a:fld>
            <a:endParaRPr lang="de-DE"/>
          </a:p>
        </p:txBody>
      </p:sp>
    </p:spTree>
    <p:extLst>
      <p:ext uri="{BB962C8B-B14F-4D97-AF65-F5344CB8AC3E}">
        <p14:creationId xmlns:p14="http://schemas.microsoft.com/office/powerpoint/2010/main" val="40751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Datumsplatzhalter 6"/>
          <p:cNvSpPr>
            <a:spLocks noGrp="1"/>
          </p:cNvSpPr>
          <p:nvPr>
            <p:ph type="dt" sz="half" idx="10"/>
          </p:nvPr>
        </p:nvSpPr>
        <p:spPr/>
        <p:txBody>
          <a:bodyPr/>
          <a:lstStyle/>
          <a:p>
            <a:fld id="{B5AA8371-DD9E-1F4B-AAC5-FEBAD45B19B4}" type="datetimeFigureOut">
              <a:rPr lang="de-DE" smtClean="0"/>
              <a:t>25.01.2023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89431BB-D107-FC45-AACA-6C3ED2502F64}" type="slidenum">
              <a:rPr lang="de-DE" smtClean="0"/>
              <a:t>‹Nr.›</a:t>
            </a:fld>
            <a:endParaRPr lang="de-DE"/>
          </a:p>
        </p:txBody>
      </p:sp>
    </p:spTree>
    <p:extLst>
      <p:ext uri="{BB962C8B-B14F-4D97-AF65-F5344CB8AC3E}">
        <p14:creationId xmlns:p14="http://schemas.microsoft.com/office/powerpoint/2010/main" val="407770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Datumsplatzhalter 2"/>
          <p:cNvSpPr>
            <a:spLocks noGrp="1"/>
          </p:cNvSpPr>
          <p:nvPr>
            <p:ph type="dt" sz="half" idx="10"/>
          </p:nvPr>
        </p:nvSpPr>
        <p:spPr/>
        <p:txBody>
          <a:bodyPr/>
          <a:lstStyle/>
          <a:p>
            <a:fld id="{B5AA8371-DD9E-1F4B-AAC5-FEBAD45B19B4}" type="datetimeFigureOut">
              <a:rPr lang="de-DE" smtClean="0"/>
              <a:t>25.01.2023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89431BB-D107-FC45-AACA-6C3ED2502F64}" type="slidenum">
              <a:rPr lang="de-DE" smtClean="0"/>
              <a:t>‹Nr.›</a:t>
            </a:fld>
            <a:endParaRPr lang="de-DE"/>
          </a:p>
        </p:txBody>
      </p:sp>
    </p:spTree>
    <p:extLst>
      <p:ext uri="{BB962C8B-B14F-4D97-AF65-F5344CB8AC3E}">
        <p14:creationId xmlns:p14="http://schemas.microsoft.com/office/powerpoint/2010/main" val="266392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5AA8371-DD9E-1F4B-AAC5-FEBAD45B19B4}" type="datetimeFigureOut">
              <a:rPr lang="de-DE" smtClean="0"/>
              <a:t>25.01.2023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89431BB-D107-FC45-AACA-6C3ED2502F64}" type="slidenum">
              <a:rPr lang="de-DE" smtClean="0"/>
              <a:t>‹Nr.›</a:t>
            </a:fld>
            <a:endParaRPr lang="de-DE"/>
          </a:p>
        </p:txBody>
      </p:sp>
    </p:spTree>
    <p:extLst>
      <p:ext uri="{BB962C8B-B14F-4D97-AF65-F5344CB8AC3E}">
        <p14:creationId xmlns:p14="http://schemas.microsoft.com/office/powerpoint/2010/main" val="300287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p:txBody>
          <a:bodyPr/>
          <a:lstStyle/>
          <a:p>
            <a:fld id="{B5AA8371-DD9E-1F4B-AAC5-FEBAD45B19B4}" type="datetimeFigureOut">
              <a:rPr lang="de-DE" smtClean="0"/>
              <a:t>25.01.2023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89431BB-D107-FC45-AACA-6C3ED2502F64}" type="slidenum">
              <a:rPr lang="de-DE" smtClean="0"/>
              <a:t>‹Nr.›</a:t>
            </a:fld>
            <a:endParaRPr lang="de-DE"/>
          </a:p>
        </p:txBody>
      </p:sp>
    </p:spTree>
    <p:extLst>
      <p:ext uri="{BB962C8B-B14F-4D97-AF65-F5344CB8AC3E}">
        <p14:creationId xmlns:p14="http://schemas.microsoft.com/office/powerpoint/2010/main" val="157903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p:txBody>
          <a:bodyPr/>
          <a:lstStyle/>
          <a:p>
            <a:fld id="{B5AA8371-DD9E-1F4B-AAC5-FEBAD45B19B4}" type="datetimeFigureOut">
              <a:rPr lang="de-DE" smtClean="0"/>
              <a:t>25.01.2023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89431BB-D107-FC45-AACA-6C3ED2502F64}" type="slidenum">
              <a:rPr lang="de-DE" smtClean="0"/>
              <a:t>‹Nr.›</a:t>
            </a:fld>
            <a:endParaRPr lang="de-DE"/>
          </a:p>
        </p:txBody>
      </p:sp>
    </p:spTree>
    <p:extLst>
      <p:ext uri="{BB962C8B-B14F-4D97-AF65-F5344CB8AC3E}">
        <p14:creationId xmlns:p14="http://schemas.microsoft.com/office/powerpoint/2010/main" val="227790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A8371-DD9E-1F4B-AAC5-FEBAD45B19B4}" type="datetimeFigureOut">
              <a:rPr lang="de-DE" smtClean="0"/>
              <a:t>25.01.2023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431BB-D107-FC45-AACA-6C3ED2502F64}" type="slidenum">
              <a:rPr lang="de-DE" smtClean="0"/>
              <a:t>‹Nr.›</a:t>
            </a:fld>
            <a:endParaRPr lang="de-DE"/>
          </a:p>
        </p:txBody>
      </p:sp>
    </p:spTree>
    <p:extLst>
      <p:ext uri="{BB962C8B-B14F-4D97-AF65-F5344CB8AC3E}">
        <p14:creationId xmlns:p14="http://schemas.microsoft.com/office/powerpoint/2010/main" val="4224172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www.mietrecht.ch/index.php?id=7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ieterverband.ch/"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beobachter.ch/" TargetMode="External"/><Relationship Id="rId4" Type="http://schemas.openxmlformats.org/officeDocument/2006/relationships/hyperlink" Target="http://www.mieterverband.ch/"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stermundigen.ch/de/abfallwirtschaft/abfall-und-recycling.php" TargetMode="External"/><Relationship Id="rId2" Type="http://schemas.openxmlformats.org/officeDocument/2006/relationships/hyperlink" Target="https://www.bern.ch/themen/abfall/entsorgungskalender" TargetMode="External"/><Relationship Id="rId1" Type="http://schemas.openxmlformats.org/officeDocument/2006/relationships/slideLayout" Target="../slideLayouts/slideLayout2.xml"/><Relationship Id="rId4" Type="http://schemas.openxmlformats.org/officeDocument/2006/relationships/hyperlink" Target="https://www.koeniz.ch/wohnen/abfall--entsorgung/abfall-und-entsorgu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ern.ch/themen/mobilitat-und-verkehr/motorrad-und-auto/parkieren/parkkarten-fuer-besucherinnen-und-besucher" TargetMode="External"/><Relationship Id="rId2" Type="http://schemas.openxmlformats.org/officeDocument/2006/relationships/hyperlink" Target="https://www.bern.ch/themen/mobilitat-und-verkehr/motorrad-und-auto/parkieren/parkkartenzonen" TargetMode="External"/><Relationship Id="rId1" Type="http://schemas.openxmlformats.org/officeDocument/2006/relationships/slideLayout" Target="../slideLayouts/slideLayout2.xml"/><Relationship Id="rId4" Type="http://schemas.openxmlformats.org/officeDocument/2006/relationships/hyperlink" Target="https://www.sbb.ch/de/abos-billette/kaufmoeglichkeiten/spare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mylibero.ch/de/abos" TargetMode="External"/><Relationship Id="rId2" Type="http://schemas.openxmlformats.org/officeDocument/2006/relationships/hyperlink" Target="https://www.mylibero.ch/de/zonenpla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ublibike.ch/de/publibike/news/Velo-Bern" TargetMode="External"/><Relationship Id="rId2" Type="http://schemas.openxmlformats.org/officeDocument/2006/relationships/hyperlink" Target="https://www.mobility.ch/de/privatkunden/abos-und-preise" TargetMode="External"/><Relationship Id="rId1" Type="http://schemas.openxmlformats.org/officeDocument/2006/relationships/slideLayout" Target="../slideLayouts/slideLayout2.xml"/><Relationship Id="rId4" Type="http://schemas.openxmlformats.org/officeDocument/2006/relationships/hyperlink" Target="https://www.publibike.ch/de/publibike/prici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beratung@isabern.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hyperlink" Target="mailto:beratung@isabern.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t.me/+HlbyQzYCSfYyYmFk" TargetMode="External"/><Relationship Id="rId4" Type="http://schemas.openxmlformats.org/officeDocument/2006/relationships/hyperlink" Target="https://t.me/joinchat/n-50O24IUIxmMWY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275629"/>
            <a:ext cx="7772400" cy="1470025"/>
          </a:xfrm>
          <a:ln/>
          <a:effectLst>
            <a:glow rad="1397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p>
            <a:r>
              <a:rPr lang="de-DE" dirty="0">
                <a:latin typeface="Arial"/>
                <a:cs typeface="Arial"/>
              </a:rPr>
              <a:t>Schweizer Alltag:  </a:t>
            </a:r>
            <a:br>
              <a:rPr lang="de-DE" dirty="0">
                <a:latin typeface="Arial"/>
                <a:cs typeface="Arial"/>
              </a:rPr>
            </a:br>
            <a:r>
              <a:rPr lang="de-DE" dirty="0">
                <a:latin typeface="Arial"/>
                <a:cs typeface="Arial"/>
              </a:rPr>
              <a:t>Rechte und Pflichten </a:t>
            </a:r>
          </a:p>
        </p:txBody>
      </p:sp>
      <p:pic>
        <p:nvPicPr>
          <p:cNvPr id="6" name="Bild 5"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7" y="238705"/>
            <a:ext cx="1591016" cy="742602"/>
          </a:xfrm>
          <a:prstGeom prst="rect">
            <a:avLst/>
          </a:prstGeom>
        </p:spPr>
      </p:pic>
      <p:sp>
        <p:nvSpPr>
          <p:cNvPr id="9" name="Untertitel 4"/>
          <p:cNvSpPr txBox="1">
            <a:spLocks/>
          </p:cNvSpPr>
          <p:nvPr/>
        </p:nvSpPr>
        <p:spPr>
          <a:xfrm>
            <a:off x="1524000" y="6019800"/>
            <a:ext cx="6400800" cy="4064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de-DE" sz="1500" dirty="0">
              <a:latin typeface="Arial"/>
              <a:cs typeface="Arial"/>
            </a:endParaRPr>
          </a:p>
        </p:txBody>
      </p:sp>
      <p:sp>
        <p:nvSpPr>
          <p:cNvPr id="3" name="Textfeld 2">
            <a:extLst>
              <a:ext uri="{FF2B5EF4-FFF2-40B4-BE49-F238E27FC236}">
                <a16:creationId xmlns:a16="http://schemas.microsoft.com/office/drawing/2014/main" id="{E8CEB8E7-D1E7-E745-A279-46479B929DAB}"/>
              </a:ext>
            </a:extLst>
          </p:cNvPr>
          <p:cNvSpPr txBox="1"/>
          <p:nvPr/>
        </p:nvSpPr>
        <p:spPr>
          <a:xfrm>
            <a:off x="3147340" y="5039976"/>
            <a:ext cx="2503634" cy="369332"/>
          </a:xfrm>
          <a:prstGeom prst="rect">
            <a:avLst/>
          </a:prstGeom>
          <a:noFill/>
        </p:spPr>
        <p:txBody>
          <a:bodyPr wrap="none" rtlCol="0">
            <a:spAutoFit/>
          </a:bodyPr>
          <a:lstStyle/>
          <a:p>
            <a:r>
              <a:rPr lang="de-DE" dirty="0"/>
              <a:t>SAF Project – 22.8.2022  </a:t>
            </a:r>
          </a:p>
        </p:txBody>
      </p:sp>
      <p:sp>
        <p:nvSpPr>
          <p:cNvPr id="7" name="Untertitel 6">
            <a:extLst>
              <a:ext uri="{FF2B5EF4-FFF2-40B4-BE49-F238E27FC236}">
                <a16:creationId xmlns:a16="http://schemas.microsoft.com/office/drawing/2014/main" id="{3FC2737A-7F41-4678-7D2D-10AB6D688E27}"/>
              </a:ext>
            </a:extLst>
          </p:cNvPr>
          <p:cNvSpPr>
            <a:spLocks noGrp="1"/>
          </p:cNvSpPr>
          <p:nvPr>
            <p:ph type="subTitle" idx="1"/>
          </p:nvPr>
        </p:nvSpPr>
        <p:spPr/>
        <p:txBody>
          <a:bodyPr/>
          <a:lstStyle/>
          <a:p>
            <a:endParaRPr lang="de-CH"/>
          </a:p>
        </p:txBody>
      </p:sp>
    </p:spTree>
    <p:extLst>
      <p:ext uri="{BB962C8B-B14F-4D97-AF65-F5344CB8AC3E}">
        <p14:creationId xmlns:p14="http://schemas.microsoft.com/office/powerpoint/2010/main" val="36105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718" y="653333"/>
            <a:ext cx="8229600" cy="1143000"/>
          </a:xfrm>
        </p:spPr>
        <p:txBody>
          <a:bodyPr>
            <a:normAutofit/>
          </a:bodyPr>
          <a:lstStyle/>
          <a:p>
            <a:r>
              <a:rPr lang="de-DE" dirty="0">
                <a:latin typeface="Arial"/>
                <a:cs typeface="Arial"/>
              </a:rPr>
              <a:t>Unterhalt der Wohnung </a:t>
            </a:r>
          </a:p>
        </p:txBody>
      </p:sp>
      <p:sp>
        <p:nvSpPr>
          <p:cNvPr id="3" name="Inhaltsplatzhalter 2"/>
          <p:cNvSpPr>
            <a:spLocks noGrp="1"/>
          </p:cNvSpPr>
          <p:nvPr>
            <p:ph idx="1"/>
          </p:nvPr>
        </p:nvSpPr>
        <p:spPr>
          <a:xfrm>
            <a:off x="457200" y="1600200"/>
            <a:ext cx="8229600" cy="5019094"/>
          </a:xfrm>
        </p:spPr>
        <p:txBody>
          <a:bodyPr>
            <a:noAutofit/>
          </a:bodyPr>
          <a:lstStyle/>
          <a:p>
            <a:pPr>
              <a:lnSpc>
                <a:spcPct val="150000"/>
              </a:lnSpc>
            </a:pPr>
            <a:endParaRPr lang="de-DE" sz="1500" dirty="0">
              <a:latin typeface="Arial"/>
              <a:cs typeface="Arial"/>
            </a:endParaRPr>
          </a:p>
          <a:p>
            <a:pPr marL="0" indent="0">
              <a:lnSpc>
                <a:spcPct val="150000"/>
              </a:lnSpc>
              <a:buNone/>
            </a:pPr>
            <a:r>
              <a:rPr lang="de-DE" sz="1500" dirty="0">
                <a:latin typeface="Arial"/>
                <a:cs typeface="Arial"/>
              </a:rPr>
              <a:t> </a:t>
            </a:r>
          </a:p>
          <a:p>
            <a:pPr>
              <a:lnSpc>
                <a:spcPct val="150000"/>
              </a:lnSpc>
            </a:pPr>
            <a:endParaRPr lang="de-DE" sz="1500" dirty="0">
              <a:latin typeface="Arial"/>
              <a:cs typeface="Arial"/>
            </a:endParaRP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888333" cy="414627"/>
          </a:xfrm>
          <a:prstGeom prst="rect">
            <a:avLst/>
          </a:prstGeom>
        </p:spPr>
      </p:pic>
      <p:pic>
        <p:nvPicPr>
          <p:cNvPr id="6146" name="Picture 2">
            <a:extLst>
              <a:ext uri="{FF2B5EF4-FFF2-40B4-BE49-F238E27FC236}">
                <a16:creationId xmlns:a16="http://schemas.microsoft.com/office/drawing/2014/main" id="{B9E86295-227F-7942-B377-BDB2980CA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489" y="1948635"/>
            <a:ext cx="6485022" cy="432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8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718" y="653333"/>
            <a:ext cx="8229600" cy="1143000"/>
          </a:xfrm>
        </p:spPr>
        <p:txBody>
          <a:bodyPr>
            <a:normAutofit/>
          </a:bodyPr>
          <a:lstStyle/>
          <a:p>
            <a:r>
              <a:rPr lang="de-DE" dirty="0">
                <a:latin typeface="Arial"/>
                <a:cs typeface="Arial"/>
              </a:rPr>
              <a:t>Unterhalt der Wohnung </a:t>
            </a:r>
          </a:p>
        </p:txBody>
      </p:sp>
      <p:sp>
        <p:nvSpPr>
          <p:cNvPr id="3" name="Inhaltsplatzhalter 2"/>
          <p:cNvSpPr>
            <a:spLocks noGrp="1"/>
          </p:cNvSpPr>
          <p:nvPr>
            <p:ph idx="1"/>
          </p:nvPr>
        </p:nvSpPr>
        <p:spPr>
          <a:xfrm>
            <a:off x="457200" y="1600200"/>
            <a:ext cx="8229600" cy="5019094"/>
          </a:xfrm>
        </p:spPr>
        <p:txBody>
          <a:bodyPr>
            <a:noAutofit/>
          </a:bodyPr>
          <a:lstStyle/>
          <a:p>
            <a:pPr marL="0" indent="0">
              <a:lnSpc>
                <a:spcPct val="150000"/>
              </a:lnSpc>
              <a:buNone/>
            </a:pPr>
            <a:r>
              <a:rPr lang="de-DE" sz="1500" dirty="0">
                <a:latin typeface="Arial"/>
                <a:cs typeface="Arial"/>
              </a:rPr>
              <a:t>Zuständigkeiten </a:t>
            </a:r>
            <a:r>
              <a:rPr lang="de-DE" sz="1500" dirty="0" err="1">
                <a:latin typeface="Arial"/>
                <a:cs typeface="Arial"/>
              </a:rPr>
              <a:t>Vermieter:innen</a:t>
            </a:r>
            <a:endParaRPr lang="de-DE" sz="1500" dirty="0">
              <a:latin typeface="Arial"/>
              <a:cs typeface="Arial"/>
            </a:endParaRPr>
          </a:p>
          <a:p>
            <a:pPr>
              <a:lnSpc>
                <a:spcPct val="150000"/>
              </a:lnSpc>
            </a:pPr>
            <a:r>
              <a:rPr lang="de-DE" sz="1500" dirty="0" err="1">
                <a:latin typeface="Arial"/>
                <a:cs typeface="Arial"/>
              </a:rPr>
              <a:t>Vermieter:innen</a:t>
            </a:r>
            <a:r>
              <a:rPr lang="de-DE" sz="1500" dirty="0">
                <a:latin typeface="Arial"/>
                <a:cs typeface="Arial"/>
              </a:rPr>
              <a:t> sind für den Unterhalt der Wohnung zuständig</a:t>
            </a:r>
          </a:p>
          <a:p>
            <a:pPr>
              <a:lnSpc>
                <a:spcPct val="150000"/>
              </a:lnSpc>
            </a:pPr>
            <a:r>
              <a:rPr lang="de-DE" sz="1500" dirty="0">
                <a:latin typeface="Arial"/>
                <a:cs typeface="Arial"/>
              </a:rPr>
              <a:t>Besteht ein </a:t>
            </a:r>
            <a:r>
              <a:rPr lang="de-DE" sz="1500" dirty="0" err="1">
                <a:latin typeface="Arial"/>
                <a:cs typeface="Arial"/>
              </a:rPr>
              <a:t>grösserer</a:t>
            </a:r>
            <a:r>
              <a:rPr lang="de-DE" sz="1500" dirty="0">
                <a:latin typeface="Arial"/>
                <a:cs typeface="Arial"/>
              </a:rPr>
              <a:t> Mangel am Mietobjekt, der den Gebrauch des Mietobjekts beeinträchtigt, muss der/die </a:t>
            </a:r>
            <a:r>
              <a:rPr lang="de-DE" sz="1500" dirty="0" err="1">
                <a:latin typeface="Arial"/>
                <a:cs typeface="Arial"/>
              </a:rPr>
              <a:t>Vermieter:in</a:t>
            </a:r>
            <a:r>
              <a:rPr lang="de-DE" sz="1500" dirty="0">
                <a:latin typeface="Arial"/>
                <a:cs typeface="Arial"/>
              </a:rPr>
              <a:t> diesen beseitigen (z.B. Ausfall Heizung)</a:t>
            </a:r>
          </a:p>
          <a:p>
            <a:pPr marL="400050" lvl="1" indent="0">
              <a:lnSpc>
                <a:spcPct val="150000"/>
              </a:lnSpc>
              <a:buNone/>
            </a:pPr>
            <a:r>
              <a:rPr lang="de-DE" sz="1100" dirty="0">
                <a:latin typeface="Arial"/>
                <a:cs typeface="Arial"/>
              </a:rPr>
              <a:t> &gt; Melden Sie den Mangel schnellstmöglich dem/der </a:t>
            </a:r>
            <a:r>
              <a:rPr lang="de-DE" sz="1100" dirty="0" err="1">
                <a:latin typeface="Arial"/>
                <a:cs typeface="Arial"/>
              </a:rPr>
              <a:t>Vermieter:in</a:t>
            </a:r>
            <a:r>
              <a:rPr lang="de-DE" sz="1100" dirty="0">
                <a:latin typeface="Arial"/>
                <a:cs typeface="Arial"/>
              </a:rPr>
              <a:t>, verlangen Sie eine Frist zur Behebung</a:t>
            </a:r>
          </a:p>
          <a:p>
            <a:pPr marL="571500" lvl="1" indent="-171450">
              <a:lnSpc>
                <a:spcPct val="150000"/>
              </a:lnSpc>
              <a:buFont typeface="Wingdings" pitchFamily="2" charset="2"/>
              <a:buChar char="Ø"/>
            </a:pPr>
            <a:r>
              <a:rPr lang="de-DE" sz="1100" dirty="0">
                <a:latin typeface="Arial"/>
                <a:cs typeface="Arial"/>
              </a:rPr>
              <a:t>Für die Dauer des Mangels kann eine Mietzinsreduktion verlangt werden</a:t>
            </a:r>
            <a:endParaRPr lang="de-DE" sz="1500" dirty="0">
              <a:latin typeface="Arial"/>
              <a:cs typeface="Arial"/>
            </a:endParaRPr>
          </a:p>
          <a:p>
            <a:pPr marL="0" indent="0">
              <a:lnSpc>
                <a:spcPct val="150000"/>
              </a:lnSpc>
              <a:buNone/>
            </a:pPr>
            <a:endParaRPr lang="de-DE" sz="1500" dirty="0">
              <a:latin typeface="Arial"/>
              <a:cs typeface="Arial"/>
            </a:endParaRPr>
          </a:p>
          <a:p>
            <a:pPr marL="0" indent="0">
              <a:lnSpc>
                <a:spcPct val="150000"/>
              </a:lnSpc>
              <a:buNone/>
            </a:pPr>
            <a:r>
              <a:rPr lang="de-DE" sz="1500" dirty="0">
                <a:latin typeface="Arial"/>
                <a:cs typeface="Arial"/>
              </a:rPr>
              <a:t>Zuständigkeiten </a:t>
            </a:r>
            <a:r>
              <a:rPr lang="de-DE" sz="1500" dirty="0" err="1">
                <a:latin typeface="Arial"/>
                <a:cs typeface="Arial"/>
              </a:rPr>
              <a:t>Mieter:innen</a:t>
            </a:r>
            <a:r>
              <a:rPr lang="de-DE" sz="1500" dirty="0">
                <a:latin typeface="Arial"/>
                <a:cs typeface="Arial"/>
              </a:rPr>
              <a:t> </a:t>
            </a:r>
          </a:p>
          <a:p>
            <a:pPr>
              <a:lnSpc>
                <a:spcPct val="150000"/>
              </a:lnSpc>
            </a:pPr>
            <a:r>
              <a:rPr lang="de-DE" sz="1500" dirty="0" err="1">
                <a:latin typeface="Arial"/>
                <a:cs typeface="Arial"/>
              </a:rPr>
              <a:t>Mieter:innen</a:t>
            </a:r>
            <a:r>
              <a:rPr lang="de-DE" sz="1500" dirty="0">
                <a:latin typeface="Arial"/>
                <a:cs typeface="Arial"/>
              </a:rPr>
              <a:t> müssen für kleine Reparaturen aufkommen:</a:t>
            </a:r>
            <a:endParaRPr lang="de-CH" sz="1500" dirty="0">
              <a:latin typeface="Arial"/>
              <a:cs typeface="Arial"/>
            </a:endParaRPr>
          </a:p>
          <a:p>
            <a:pPr marL="571500" lvl="1" indent="-171450">
              <a:lnSpc>
                <a:spcPct val="150000"/>
              </a:lnSpc>
              <a:buFontTx/>
              <a:buChar char="-"/>
            </a:pPr>
            <a:r>
              <a:rPr lang="de-DE" sz="1200" dirty="0">
                <a:latin typeface="Arial"/>
                <a:cs typeface="Arial"/>
              </a:rPr>
              <a:t>z. Bsp.: Auswechseln Duschschlauch, Dampfabzugsfilter, Dichtung Wasserhahn, Sicherungen, Glühbirnen, </a:t>
            </a:r>
          </a:p>
          <a:p>
            <a:pPr marL="400050" lvl="1" indent="0">
              <a:lnSpc>
                <a:spcPct val="150000"/>
              </a:lnSpc>
              <a:buNone/>
            </a:pPr>
            <a:r>
              <a:rPr lang="de-DE" sz="1200" dirty="0">
                <a:latin typeface="Arial"/>
                <a:cs typeface="Arial"/>
              </a:rPr>
              <a:t>	&gt; Vgl. Merkblatt: Kleine Reparaturen in der Mietwohnung </a:t>
            </a:r>
            <a:endParaRPr lang="de-DE" sz="400" dirty="0">
              <a:latin typeface="Arial"/>
              <a:cs typeface="Arial"/>
            </a:endParaRPr>
          </a:p>
          <a:p>
            <a:pPr marL="400050" lvl="1" indent="0">
              <a:lnSpc>
                <a:spcPct val="150000"/>
              </a:lnSpc>
              <a:buNone/>
            </a:pPr>
            <a:endParaRPr lang="de-DE" sz="400" dirty="0">
              <a:latin typeface="Arial"/>
              <a:cs typeface="Arial"/>
            </a:endParaRPr>
          </a:p>
          <a:p>
            <a:pPr>
              <a:lnSpc>
                <a:spcPct val="150000"/>
              </a:lnSpc>
            </a:pPr>
            <a:r>
              <a:rPr lang="de-DE" sz="1500" dirty="0" err="1">
                <a:latin typeface="Arial"/>
                <a:cs typeface="Arial"/>
              </a:rPr>
              <a:t>Mieter:innen</a:t>
            </a:r>
            <a:r>
              <a:rPr lang="de-DE" sz="1500" dirty="0">
                <a:latin typeface="Arial"/>
                <a:cs typeface="Arial"/>
              </a:rPr>
              <a:t> muss für Schäden aufkommen,</a:t>
            </a:r>
            <a:r>
              <a:rPr lang="de-CH" sz="1500" dirty="0">
                <a:latin typeface="Arial"/>
                <a:cs typeface="Arial"/>
              </a:rPr>
              <a:t> </a:t>
            </a:r>
            <a:r>
              <a:rPr lang="de-DE" sz="1500" dirty="0">
                <a:latin typeface="Arial"/>
                <a:cs typeface="Arial"/>
              </a:rPr>
              <a:t>die durch </a:t>
            </a:r>
            <a:r>
              <a:rPr lang="de-DE" sz="1500" dirty="0" err="1">
                <a:latin typeface="Arial"/>
                <a:cs typeface="Arial"/>
              </a:rPr>
              <a:t>unsachgemässen</a:t>
            </a:r>
            <a:r>
              <a:rPr lang="de-DE" sz="1500" dirty="0">
                <a:latin typeface="Arial"/>
                <a:cs typeface="Arial"/>
              </a:rPr>
              <a:t> Gebrauch entstanden sind und nicht als normale Abnützung gelten:</a:t>
            </a:r>
          </a:p>
          <a:p>
            <a:pPr lvl="1">
              <a:lnSpc>
                <a:spcPct val="150000"/>
              </a:lnSpc>
              <a:buFont typeface="Symbol" pitchFamily="2" charset="2"/>
              <a:buChar char="-"/>
            </a:pPr>
            <a:r>
              <a:rPr lang="de-DE" sz="1100" dirty="0">
                <a:latin typeface="Arial"/>
                <a:cs typeface="Arial"/>
              </a:rPr>
              <a:t>z. B. : Kinder haben Tapete </a:t>
            </a:r>
            <a:r>
              <a:rPr lang="de-DE" sz="1100" dirty="0" err="1">
                <a:latin typeface="Arial"/>
                <a:cs typeface="Arial"/>
              </a:rPr>
              <a:t>verkritzelt</a:t>
            </a:r>
            <a:r>
              <a:rPr lang="de-DE" sz="1100" dirty="0">
                <a:latin typeface="Arial"/>
                <a:cs typeface="Arial"/>
              </a:rPr>
              <a:t>, der Hund hat die Holzwand angenagt, Wasserschaden auf dem Parkett</a:t>
            </a:r>
          </a:p>
          <a:p>
            <a:pPr marL="0" indent="0">
              <a:lnSpc>
                <a:spcPct val="150000"/>
              </a:lnSpc>
              <a:buNone/>
            </a:pPr>
            <a:endParaRPr lang="de-DE" sz="400" dirty="0">
              <a:latin typeface="Arial"/>
              <a:cs typeface="Arial"/>
            </a:endParaRPr>
          </a:p>
          <a:p>
            <a:pPr>
              <a:lnSpc>
                <a:spcPct val="150000"/>
              </a:lnSpc>
            </a:pPr>
            <a:endParaRPr lang="de-DE" sz="1500" dirty="0">
              <a:latin typeface="Arial"/>
              <a:cs typeface="Arial"/>
            </a:endParaRPr>
          </a:p>
          <a:p>
            <a:pPr marL="400050" lvl="1" indent="0">
              <a:lnSpc>
                <a:spcPct val="150000"/>
              </a:lnSpc>
              <a:buNone/>
            </a:pPr>
            <a:endParaRPr lang="de-DE" sz="1200" dirty="0">
              <a:latin typeface="Arial"/>
              <a:cs typeface="Arial"/>
            </a:endParaRPr>
          </a:p>
          <a:p>
            <a:pPr marL="0" indent="0">
              <a:lnSpc>
                <a:spcPct val="150000"/>
              </a:lnSpc>
              <a:buNone/>
            </a:pPr>
            <a:endParaRPr lang="de-DE" sz="1500" dirty="0">
              <a:latin typeface="Arial"/>
              <a:cs typeface="Arial"/>
            </a:endParaRPr>
          </a:p>
          <a:p>
            <a:pPr>
              <a:lnSpc>
                <a:spcPct val="150000"/>
              </a:lnSpc>
            </a:pPr>
            <a:endParaRPr lang="de-DE" sz="1500" dirty="0">
              <a:latin typeface="Arial"/>
              <a:cs typeface="Arial"/>
            </a:endParaRP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888333" cy="414627"/>
          </a:xfrm>
          <a:prstGeom prst="rect">
            <a:avLst/>
          </a:prstGeom>
        </p:spPr>
      </p:pic>
    </p:spTree>
    <p:extLst>
      <p:ext uri="{BB962C8B-B14F-4D97-AF65-F5344CB8AC3E}">
        <p14:creationId xmlns:p14="http://schemas.microsoft.com/office/powerpoint/2010/main" val="364383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718" y="653333"/>
            <a:ext cx="8229600" cy="1143000"/>
          </a:xfrm>
        </p:spPr>
        <p:txBody>
          <a:bodyPr>
            <a:normAutofit/>
          </a:bodyPr>
          <a:lstStyle/>
          <a:p>
            <a:r>
              <a:rPr lang="de-DE" sz="2800" dirty="0">
                <a:latin typeface="Arial"/>
                <a:cs typeface="Arial"/>
              </a:rPr>
              <a:t>ACHTUNG: Haftung bei Feuchtigkeitsschäden </a:t>
            </a:r>
          </a:p>
        </p:txBody>
      </p:sp>
      <p:sp>
        <p:nvSpPr>
          <p:cNvPr id="3" name="Inhaltsplatzhalter 2"/>
          <p:cNvSpPr>
            <a:spLocks noGrp="1"/>
          </p:cNvSpPr>
          <p:nvPr>
            <p:ph idx="1"/>
          </p:nvPr>
        </p:nvSpPr>
        <p:spPr>
          <a:xfrm>
            <a:off x="457200" y="1600200"/>
            <a:ext cx="8229600" cy="5019094"/>
          </a:xfrm>
        </p:spPr>
        <p:txBody>
          <a:bodyPr>
            <a:noAutofit/>
          </a:bodyPr>
          <a:lstStyle/>
          <a:p>
            <a:pPr lvl="0"/>
            <a:endParaRPr lang="de-DE" sz="1500" dirty="0">
              <a:latin typeface="Arial"/>
              <a:cs typeface="Arial"/>
            </a:endParaRPr>
          </a:p>
          <a:p>
            <a:pPr lvl="0"/>
            <a:r>
              <a:rPr lang="de-DE" sz="1500" dirty="0" err="1">
                <a:latin typeface="Arial"/>
                <a:cs typeface="Arial"/>
              </a:rPr>
              <a:t>Mieter:innen</a:t>
            </a:r>
            <a:r>
              <a:rPr lang="de-DE" sz="1500" dirty="0">
                <a:latin typeface="Arial"/>
                <a:cs typeface="Arial"/>
              </a:rPr>
              <a:t> müssen die Wohnung </a:t>
            </a:r>
            <a:r>
              <a:rPr lang="de-DE" sz="1500" dirty="0" err="1">
                <a:latin typeface="Arial"/>
                <a:cs typeface="Arial"/>
              </a:rPr>
              <a:t>regelmässig</a:t>
            </a:r>
            <a:r>
              <a:rPr lang="de-DE" sz="1500" dirty="0">
                <a:latin typeface="Arial"/>
                <a:cs typeface="Arial"/>
              </a:rPr>
              <a:t> lüften</a:t>
            </a:r>
          </a:p>
          <a:p>
            <a:pPr marL="0" lvl="0" indent="0">
              <a:buNone/>
            </a:pPr>
            <a:endParaRPr lang="de-DE" sz="1500" dirty="0">
              <a:latin typeface="Arial"/>
              <a:cs typeface="Arial"/>
            </a:endParaRPr>
          </a:p>
          <a:p>
            <a:pPr lvl="0"/>
            <a:r>
              <a:rPr lang="de-DE" sz="1500" dirty="0">
                <a:latin typeface="Arial"/>
                <a:cs typeface="Arial"/>
              </a:rPr>
              <a:t>Bei Schimmel aufgrund mangelhafter Isolierung ist der/die </a:t>
            </a:r>
            <a:r>
              <a:rPr lang="de-DE" sz="1500" dirty="0" err="1">
                <a:latin typeface="Arial"/>
                <a:cs typeface="Arial"/>
              </a:rPr>
              <a:t>Vermieter:in</a:t>
            </a:r>
            <a:r>
              <a:rPr lang="de-DE" sz="1500" dirty="0">
                <a:latin typeface="Arial"/>
                <a:cs typeface="Arial"/>
              </a:rPr>
              <a:t> zuständig! </a:t>
            </a:r>
          </a:p>
          <a:p>
            <a:pPr lvl="0"/>
            <a:endParaRPr lang="de-DE" sz="1500" dirty="0">
              <a:latin typeface="Arial"/>
              <a:cs typeface="Arial"/>
            </a:endParaRPr>
          </a:p>
          <a:p>
            <a:pPr lvl="0"/>
            <a:r>
              <a:rPr lang="de-DE" sz="1500" dirty="0">
                <a:latin typeface="Arial"/>
                <a:cs typeface="Arial"/>
              </a:rPr>
              <a:t>Der/die </a:t>
            </a:r>
            <a:r>
              <a:rPr lang="de-DE" sz="1500" dirty="0" err="1">
                <a:latin typeface="Arial"/>
                <a:cs typeface="Arial"/>
              </a:rPr>
              <a:t>Mieter:in</a:t>
            </a:r>
            <a:r>
              <a:rPr lang="de-DE" sz="1500" dirty="0">
                <a:latin typeface="Arial"/>
                <a:cs typeface="Arial"/>
              </a:rPr>
              <a:t> hat bei Feuchtigkeitsschäden die gleichen Rechte wie beim Vorliegen anderer Mängel:</a:t>
            </a:r>
            <a:endParaRPr lang="de-CH" sz="1500" dirty="0">
              <a:latin typeface="Arial"/>
              <a:cs typeface="Arial"/>
            </a:endParaRPr>
          </a:p>
          <a:p>
            <a:pPr lvl="1"/>
            <a:r>
              <a:rPr lang="de-DE" sz="1500" dirty="0">
                <a:latin typeface="Arial"/>
                <a:cs typeface="Arial"/>
              </a:rPr>
              <a:t>Beseitigung des Mangels </a:t>
            </a:r>
            <a:endParaRPr lang="de-CH" sz="1500" dirty="0">
              <a:latin typeface="Arial"/>
              <a:cs typeface="Arial"/>
            </a:endParaRPr>
          </a:p>
          <a:p>
            <a:pPr lvl="1"/>
            <a:r>
              <a:rPr lang="de-DE" sz="1500" dirty="0">
                <a:latin typeface="Arial"/>
                <a:cs typeface="Arial"/>
              </a:rPr>
              <a:t>Herabsetzung des Mietzinses </a:t>
            </a:r>
            <a:endParaRPr lang="de-CH" sz="1500" dirty="0">
              <a:latin typeface="Arial"/>
              <a:cs typeface="Arial"/>
            </a:endParaRPr>
          </a:p>
          <a:p>
            <a:pPr lvl="1"/>
            <a:r>
              <a:rPr lang="de-DE" sz="1500" dirty="0">
                <a:latin typeface="Arial"/>
                <a:cs typeface="Arial"/>
              </a:rPr>
              <a:t>Ersatz des entstandenen Schadens (Möbel, die mit Schimmel befallen wurden)</a:t>
            </a:r>
            <a:endParaRPr lang="de-CH" sz="1500" dirty="0">
              <a:latin typeface="Arial"/>
              <a:cs typeface="Arial"/>
            </a:endParaRPr>
          </a:p>
          <a:p>
            <a:pPr lvl="1"/>
            <a:r>
              <a:rPr lang="de-DE" sz="1500" dirty="0">
                <a:latin typeface="Arial"/>
                <a:cs typeface="Arial"/>
              </a:rPr>
              <a:t>Kündigung  </a:t>
            </a:r>
            <a:endParaRPr lang="de-CH" sz="1500" dirty="0">
              <a:latin typeface="Arial"/>
              <a:cs typeface="Arial"/>
            </a:endParaRPr>
          </a:p>
          <a:p>
            <a:pPr>
              <a:lnSpc>
                <a:spcPct val="150000"/>
              </a:lnSpc>
            </a:pPr>
            <a:endParaRPr lang="de-DE" sz="1500" dirty="0">
              <a:latin typeface="Arial"/>
              <a:cs typeface="Arial"/>
            </a:endParaRPr>
          </a:p>
          <a:p>
            <a:pPr marL="400050" lvl="1" indent="0">
              <a:lnSpc>
                <a:spcPct val="150000"/>
              </a:lnSpc>
              <a:buNone/>
            </a:pPr>
            <a:endParaRPr lang="de-DE" sz="1200" dirty="0">
              <a:latin typeface="Arial"/>
              <a:cs typeface="Arial"/>
            </a:endParaRPr>
          </a:p>
          <a:p>
            <a:pPr marL="0" indent="0">
              <a:lnSpc>
                <a:spcPct val="150000"/>
              </a:lnSpc>
              <a:buNone/>
            </a:pPr>
            <a:endParaRPr lang="de-DE" sz="1500" dirty="0">
              <a:latin typeface="Arial"/>
              <a:cs typeface="Arial"/>
            </a:endParaRPr>
          </a:p>
          <a:p>
            <a:pPr>
              <a:lnSpc>
                <a:spcPct val="150000"/>
              </a:lnSpc>
            </a:pPr>
            <a:endParaRPr lang="de-DE" sz="1500" dirty="0">
              <a:latin typeface="Arial"/>
              <a:cs typeface="Arial"/>
            </a:endParaRP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888333" cy="414627"/>
          </a:xfrm>
          <a:prstGeom prst="rect">
            <a:avLst/>
          </a:prstGeom>
        </p:spPr>
      </p:pic>
    </p:spTree>
    <p:extLst>
      <p:ext uri="{BB962C8B-B14F-4D97-AF65-F5344CB8AC3E}">
        <p14:creationId xmlns:p14="http://schemas.microsoft.com/office/powerpoint/2010/main" val="184100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718" y="653333"/>
            <a:ext cx="8229600" cy="1143000"/>
          </a:xfrm>
        </p:spPr>
        <p:txBody>
          <a:bodyPr>
            <a:noAutofit/>
          </a:bodyPr>
          <a:lstStyle/>
          <a:p>
            <a:r>
              <a:rPr lang="de-DE" sz="2800" dirty="0">
                <a:latin typeface="Arial"/>
                <a:cs typeface="Arial"/>
              </a:rPr>
              <a:t>Privathaftpflichtversicherung</a:t>
            </a:r>
            <a:br>
              <a:rPr lang="de-DE" sz="2800" dirty="0">
                <a:latin typeface="Arial"/>
                <a:cs typeface="Arial"/>
              </a:rPr>
            </a:br>
            <a:r>
              <a:rPr lang="de-DE" sz="2800" dirty="0">
                <a:latin typeface="Arial"/>
                <a:cs typeface="Arial"/>
              </a:rPr>
              <a:t>Hausratversicherung</a:t>
            </a:r>
          </a:p>
        </p:txBody>
      </p:sp>
      <p:sp>
        <p:nvSpPr>
          <p:cNvPr id="3" name="Inhaltsplatzhalter 2"/>
          <p:cNvSpPr>
            <a:spLocks noGrp="1"/>
          </p:cNvSpPr>
          <p:nvPr>
            <p:ph idx="1"/>
          </p:nvPr>
        </p:nvSpPr>
        <p:spPr>
          <a:xfrm>
            <a:off x="457200" y="1937084"/>
            <a:ext cx="8229600" cy="5019094"/>
          </a:xfrm>
        </p:spPr>
        <p:txBody>
          <a:bodyPr>
            <a:noAutofit/>
          </a:bodyPr>
          <a:lstStyle/>
          <a:p>
            <a:pPr marL="0" lvl="0" indent="0">
              <a:buNone/>
            </a:pPr>
            <a:r>
              <a:rPr lang="de-DE" sz="1500" dirty="0">
                <a:latin typeface="Arial"/>
                <a:cs typeface="Arial"/>
              </a:rPr>
              <a:t>Privathaftpflichtversicherung</a:t>
            </a:r>
            <a:endParaRPr lang="de-CH" sz="1500" dirty="0">
              <a:latin typeface="Arial"/>
              <a:cs typeface="Arial"/>
            </a:endParaRPr>
          </a:p>
          <a:p>
            <a:pPr lvl="0"/>
            <a:r>
              <a:rPr lang="de-CH" sz="1500" dirty="0">
                <a:latin typeface="Arial"/>
                <a:cs typeface="Arial"/>
              </a:rPr>
              <a:t>Deckt Schäden, die Sie Dritten zufügen</a:t>
            </a:r>
          </a:p>
          <a:p>
            <a:pPr marL="400050" lvl="1" indent="0">
              <a:buNone/>
            </a:pPr>
            <a:r>
              <a:rPr lang="de-CH" sz="1200" dirty="0">
                <a:latin typeface="Arial"/>
                <a:cs typeface="Arial"/>
              </a:rPr>
              <a:t>- Wenn Sie Dritten einen Schaden zufügen, sei es mit Absicht oder aus Fahrlässigkeit, sind sie ihm zum Ersatz verpflichtet (Art. 41 OR) </a:t>
            </a:r>
            <a:endParaRPr lang="de-CH" sz="1500" dirty="0">
              <a:latin typeface="Arial"/>
              <a:cs typeface="Arial"/>
            </a:endParaRPr>
          </a:p>
          <a:p>
            <a:pPr lvl="0"/>
            <a:r>
              <a:rPr lang="de-CH" sz="1500" dirty="0">
                <a:latin typeface="Arial"/>
                <a:cs typeface="Arial"/>
              </a:rPr>
              <a:t>Die Versicherung ist freiwillig, aber sehr empfehlenswert</a:t>
            </a:r>
          </a:p>
          <a:p>
            <a:pPr lvl="0"/>
            <a:r>
              <a:rPr lang="de-CH" sz="1500" dirty="0">
                <a:latin typeface="Arial"/>
                <a:cs typeface="Arial"/>
              </a:rPr>
              <a:t>Gerade bei Wohnungsmiete sehr sinnvoll, da hohe Mietschäden entstehen können. </a:t>
            </a:r>
          </a:p>
          <a:p>
            <a:pPr lvl="0"/>
            <a:r>
              <a:rPr lang="de-CH" sz="1500" dirty="0">
                <a:latin typeface="Arial"/>
                <a:cs typeface="Arial"/>
              </a:rPr>
              <a:t>Teilweise Verpflichtung einer Privathaftpflichtversicherung durch </a:t>
            </a:r>
            <a:r>
              <a:rPr lang="de-CH" sz="1500" dirty="0" err="1">
                <a:latin typeface="Arial"/>
                <a:cs typeface="Arial"/>
              </a:rPr>
              <a:t>Vermieter:in</a:t>
            </a:r>
            <a:endParaRPr lang="de-CH" sz="1500" dirty="0">
              <a:latin typeface="Arial"/>
              <a:cs typeface="Arial"/>
            </a:endParaRPr>
          </a:p>
          <a:p>
            <a:pPr lvl="0"/>
            <a:endParaRPr lang="de-CH" sz="1500" dirty="0">
              <a:latin typeface="Arial"/>
              <a:cs typeface="Arial"/>
            </a:endParaRPr>
          </a:p>
          <a:p>
            <a:pPr marL="0" lvl="0" indent="0">
              <a:buNone/>
            </a:pPr>
            <a:r>
              <a:rPr lang="de-CH" sz="1500" dirty="0">
                <a:latin typeface="Arial"/>
                <a:cs typeface="Arial"/>
              </a:rPr>
              <a:t>Hausratversicherung </a:t>
            </a:r>
          </a:p>
          <a:p>
            <a:r>
              <a:rPr lang="de-CH" sz="1500" dirty="0">
                <a:latin typeface="Arial"/>
                <a:cs typeface="Arial"/>
              </a:rPr>
              <a:t>Deckt Schäden, die an den persönlichen Sachen im Haushalt entstehen </a:t>
            </a:r>
          </a:p>
          <a:p>
            <a:r>
              <a:rPr lang="de-CH" sz="1500" dirty="0">
                <a:latin typeface="Arial"/>
                <a:cs typeface="Arial"/>
              </a:rPr>
              <a:t>Basis: Deckt alle Schäden die durch Feuer, Wasser, Einbruchdiebstahl oder Elementarereignisse (Hagel und Sturm) entstehen</a:t>
            </a:r>
          </a:p>
          <a:p>
            <a:pPr marL="0" indent="0">
              <a:buNone/>
            </a:pPr>
            <a:r>
              <a:rPr lang="de-CH" sz="1500" dirty="0">
                <a:latin typeface="Arial"/>
                <a:cs typeface="Arial"/>
              </a:rPr>
              <a:t>&gt; Schäden an Möbeln, Kleidern, elektronischen Geräten, Accessoires etc. </a:t>
            </a:r>
          </a:p>
          <a:p>
            <a:endParaRPr lang="de-CH" sz="1500" dirty="0">
              <a:latin typeface="Arial"/>
              <a:cs typeface="Arial"/>
            </a:endParaRPr>
          </a:p>
          <a:p>
            <a:pPr lvl="0"/>
            <a:endParaRPr lang="de-CH" sz="1500" dirty="0">
              <a:latin typeface="Arial"/>
              <a:cs typeface="Arial"/>
            </a:endParaRPr>
          </a:p>
          <a:p>
            <a:pPr marL="0" indent="0">
              <a:lnSpc>
                <a:spcPct val="150000"/>
              </a:lnSpc>
              <a:buNone/>
            </a:pPr>
            <a:r>
              <a:rPr lang="de-DE" sz="1200" dirty="0">
                <a:latin typeface="Arial"/>
                <a:cs typeface="Arial"/>
              </a:rPr>
              <a:t>&gt; Privathaftpflichtversicherung und Hausratversicherung können zusammen abgeschlossen werden, dann spricht man von Haushaltversicherung </a:t>
            </a:r>
          </a:p>
          <a:p>
            <a:pPr marL="0" indent="0">
              <a:lnSpc>
                <a:spcPct val="150000"/>
              </a:lnSpc>
              <a:buNone/>
            </a:pPr>
            <a:endParaRPr lang="de-DE" sz="1500" dirty="0">
              <a:latin typeface="Arial"/>
              <a:cs typeface="Arial"/>
            </a:endParaRPr>
          </a:p>
          <a:p>
            <a:pPr>
              <a:lnSpc>
                <a:spcPct val="150000"/>
              </a:lnSpc>
            </a:pPr>
            <a:endParaRPr lang="de-DE" sz="1500" dirty="0">
              <a:latin typeface="Arial"/>
              <a:cs typeface="Arial"/>
            </a:endParaRP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888333" cy="414627"/>
          </a:xfrm>
          <a:prstGeom prst="rect">
            <a:avLst/>
          </a:prstGeom>
        </p:spPr>
      </p:pic>
    </p:spTree>
    <p:extLst>
      <p:ext uri="{BB962C8B-B14F-4D97-AF65-F5344CB8AC3E}">
        <p14:creationId xmlns:p14="http://schemas.microsoft.com/office/powerpoint/2010/main" val="75332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718" y="653333"/>
            <a:ext cx="8229600" cy="1143000"/>
          </a:xfrm>
        </p:spPr>
        <p:txBody>
          <a:bodyPr/>
          <a:lstStyle/>
          <a:p>
            <a:r>
              <a:rPr lang="de-DE" dirty="0">
                <a:latin typeface="Arial"/>
                <a:cs typeface="Arial"/>
              </a:rPr>
              <a:t>Kündigung Wohnung </a:t>
            </a: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888333" cy="414627"/>
          </a:xfrm>
          <a:prstGeom prst="rect">
            <a:avLst/>
          </a:prstGeom>
        </p:spPr>
      </p:pic>
      <p:pic>
        <p:nvPicPr>
          <p:cNvPr id="4098" name="Picture 2" descr="Wohnung kündigen: Wohnungsschlüssel">
            <a:extLst>
              <a:ext uri="{FF2B5EF4-FFF2-40B4-BE49-F238E27FC236}">
                <a16:creationId xmlns:a16="http://schemas.microsoft.com/office/drawing/2014/main" id="{1B6DCFA8-8E34-214A-B27D-2AED164A6F9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52153" y="2210960"/>
            <a:ext cx="6439693" cy="428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02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718" y="831993"/>
            <a:ext cx="8229600" cy="1143000"/>
          </a:xfrm>
        </p:spPr>
        <p:txBody>
          <a:bodyPr>
            <a:normAutofit fontScale="90000"/>
          </a:bodyPr>
          <a:lstStyle/>
          <a:p>
            <a:r>
              <a:rPr lang="de-DE" dirty="0">
                <a:latin typeface="Arial"/>
                <a:cs typeface="Arial"/>
              </a:rPr>
              <a:t>Kündigung Wohnung:</a:t>
            </a:r>
            <a:br>
              <a:rPr lang="de-DE" dirty="0">
                <a:latin typeface="Arial"/>
                <a:cs typeface="Arial"/>
              </a:rPr>
            </a:br>
            <a:r>
              <a:rPr lang="de-DE" dirty="0">
                <a:latin typeface="Arial"/>
                <a:cs typeface="Arial"/>
              </a:rPr>
              <a:t>Was muss ich beachten?</a:t>
            </a:r>
          </a:p>
        </p:txBody>
      </p:sp>
      <p:sp>
        <p:nvSpPr>
          <p:cNvPr id="3" name="Inhaltsplatzhalter 2"/>
          <p:cNvSpPr>
            <a:spLocks noGrp="1"/>
          </p:cNvSpPr>
          <p:nvPr>
            <p:ph idx="1"/>
          </p:nvPr>
        </p:nvSpPr>
        <p:spPr>
          <a:xfrm>
            <a:off x="457200" y="2370222"/>
            <a:ext cx="8229600" cy="4343400"/>
          </a:xfrm>
        </p:spPr>
        <p:txBody>
          <a:bodyPr>
            <a:noAutofit/>
          </a:bodyPr>
          <a:lstStyle/>
          <a:p>
            <a:pPr marL="0" indent="0">
              <a:lnSpc>
                <a:spcPct val="150000"/>
              </a:lnSpc>
              <a:buNone/>
            </a:pPr>
            <a:r>
              <a:rPr lang="de-DE" sz="1500" dirty="0">
                <a:latin typeface="Arial"/>
                <a:cs typeface="Arial"/>
              </a:rPr>
              <a:t>Formelle Anforderungen:</a:t>
            </a:r>
          </a:p>
          <a:p>
            <a:pPr>
              <a:lnSpc>
                <a:spcPct val="150000"/>
              </a:lnSpc>
            </a:pPr>
            <a:r>
              <a:rPr lang="de-DE" sz="1200" dirty="0">
                <a:latin typeface="Arial"/>
                <a:cs typeface="Arial"/>
              </a:rPr>
              <a:t>Schriftliche Kündigung. Mündliche Kündigung ist ungültig!</a:t>
            </a:r>
          </a:p>
          <a:p>
            <a:pPr>
              <a:lnSpc>
                <a:spcPct val="150000"/>
              </a:lnSpc>
            </a:pPr>
            <a:r>
              <a:rPr lang="de-DE" sz="1200" dirty="0">
                <a:latin typeface="Arial"/>
                <a:cs typeface="Arial"/>
              </a:rPr>
              <a:t>Familienwohnungen und WGs: Beide Partner, bzw. alle die den Mietvertrag unterschrieben haben, müssen die Kündigung unterschreiben </a:t>
            </a:r>
          </a:p>
          <a:p>
            <a:pPr marL="0" indent="0">
              <a:lnSpc>
                <a:spcPct val="150000"/>
              </a:lnSpc>
              <a:buNone/>
            </a:pPr>
            <a:br>
              <a:rPr lang="de-DE" sz="1200" dirty="0">
                <a:latin typeface="Arial"/>
                <a:cs typeface="Arial"/>
              </a:rPr>
            </a:br>
            <a:r>
              <a:rPr lang="de-DE" sz="1500" dirty="0">
                <a:latin typeface="Arial"/>
                <a:cs typeface="Arial"/>
              </a:rPr>
              <a:t>Kündigungsfrist und Kündigungstermin einhalten </a:t>
            </a:r>
          </a:p>
          <a:p>
            <a:pPr>
              <a:lnSpc>
                <a:spcPct val="150000"/>
              </a:lnSpc>
            </a:pPr>
            <a:r>
              <a:rPr lang="de-DE" sz="1200" dirty="0">
                <a:latin typeface="Arial"/>
                <a:cs typeface="Arial"/>
              </a:rPr>
              <a:t>Kündigungsfrist für Wohnungen:  i.d.R. 3 Monate (wenn nicht vertraglich eine andere Frist vereinbart wurde)</a:t>
            </a:r>
          </a:p>
          <a:p>
            <a:pPr>
              <a:lnSpc>
                <a:spcPct val="150000"/>
              </a:lnSpc>
            </a:pPr>
            <a:r>
              <a:rPr lang="de-DE" sz="1200" dirty="0">
                <a:latin typeface="Arial"/>
                <a:cs typeface="Arial"/>
              </a:rPr>
              <a:t>Kündigungstermin: Werden vertraglich vereinbart. Wenn nicht vertraglich vereinbart:</a:t>
            </a:r>
            <a:r>
              <a:rPr lang="de-DE" sz="1200" dirty="0">
                <a:latin typeface="Arial" panose="020B0604020202020204" pitchFamily="34" charset="0"/>
                <a:cs typeface="Arial" panose="020B0604020202020204" pitchFamily="34" charset="0"/>
              </a:rPr>
              <a:t> Orts- </a:t>
            </a:r>
            <a:r>
              <a:rPr lang="de-CH" sz="1200" dirty="0">
                <a:latin typeface="Arial" panose="020B0604020202020204" pitchFamily="34" charset="0"/>
                <a:cs typeface="Arial" panose="020B0604020202020204" pitchFamily="34" charset="0"/>
              </a:rPr>
              <a:t>und quartierübliche Kündigungstermine: Schlichtungsbehörde </a:t>
            </a:r>
            <a:r>
              <a:rPr lang="de-CH" sz="1200" dirty="0"/>
              <a:t> </a:t>
            </a:r>
            <a:r>
              <a:rPr lang="de-CH" sz="1200" u="sng" dirty="0">
                <a:hlinkClick r:id="rId3"/>
              </a:rPr>
              <a:t>http://www.mietrecht.ch/index.php?id=71</a:t>
            </a:r>
            <a:r>
              <a:rPr lang="de-CH" sz="1200" u="sng" dirty="0"/>
              <a:t> </a:t>
            </a:r>
          </a:p>
          <a:p>
            <a:pPr>
              <a:lnSpc>
                <a:spcPct val="150000"/>
              </a:lnSpc>
            </a:pPr>
            <a:r>
              <a:rPr lang="de-CH" sz="1200" dirty="0"/>
              <a:t>Oft: 31. März, 30. Juni, 30. September // Stadt Bern :  30. April und 31. Oktober </a:t>
            </a:r>
            <a:endParaRPr lang="de-CH" sz="1200" dirty="0">
              <a:latin typeface="Arial"/>
              <a:cs typeface="Arial"/>
            </a:endParaRPr>
          </a:p>
          <a:p>
            <a:pPr marL="0" indent="0">
              <a:lnSpc>
                <a:spcPct val="150000"/>
              </a:lnSpc>
              <a:buNone/>
            </a:pPr>
            <a:r>
              <a:rPr lang="de-DE" sz="1500" dirty="0">
                <a:latin typeface="Arial"/>
                <a:cs typeface="Arial"/>
              </a:rPr>
              <a:t>Zustellung:</a:t>
            </a:r>
          </a:p>
          <a:p>
            <a:pPr>
              <a:lnSpc>
                <a:spcPct val="150000"/>
              </a:lnSpc>
            </a:pPr>
            <a:r>
              <a:rPr lang="de-DE" sz="1200" dirty="0">
                <a:latin typeface="Arial"/>
                <a:cs typeface="Arial"/>
              </a:rPr>
              <a:t>Kündigung muss vor Beginn der Kündigungsfrist bei </a:t>
            </a:r>
            <a:r>
              <a:rPr lang="de-DE" sz="1200" dirty="0" err="1">
                <a:latin typeface="Arial"/>
                <a:cs typeface="Arial"/>
              </a:rPr>
              <a:t>Vermieter:in</a:t>
            </a:r>
            <a:r>
              <a:rPr lang="de-DE" sz="1200" dirty="0">
                <a:latin typeface="Arial"/>
                <a:cs typeface="Arial"/>
              </a:rPr>
              <a:t> eingetroffen sein </a:t>
            </a:r>
          </a:p>
        </p:txBody>
      </p:sp>
      <p:pic>
        <p:nvPicPr>
          <p:cNvPr id="4" name="Bild 3" descr="Logo transparent jpe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18" y="238706"/>
            <a:ext cx="888333" cy="414627"/>
          </a:xfrm>
          <a:prstGeom prst="rect">
            <a:avLst/>
          </a:prstGeom>
        </p:spPr>
      </p:pic>
    </p:spTree>
    <p:extLst>
      <p:ext uri="{BB962C8B-B14F-4D97-AF65-F5344CB8AC3E}">
        <p14:creationId xmlns:p14="http://schemas.microsoft.com/office/powerpoint/2010/main" val="300610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718" y="653333"/>
            <a:ext cx="8229600" cy="1143000"/>
          </a:xfrm>
        </p:spPr>
        <p:txBody>
          <a:bodyPr>
            <a:noAutofit/>
          </a:bodyPr>
          <a:lstStyle/>
          <a:p>
            <a:r>
              <a:rPr lang="de-CH" dirty="0">
                <a:latin typeface="Arial" panose="020B0604020202020204" pitchFamily="34" charset="0"/>
                <a:cs typeface="Arial" panose="020B0604020202020204" pitchFamily="34" charset="0"/>
              </a:rPr>
              <a:t>Vorzeitiger Auszug</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457200" y="1600200"/>
            <a:ext cx="8229600" cy="5019094"/>
          </a:xfrm>
        </p:spPr>
        <p:txBody>
          <a:bodyPr>
            <a:noAutofit/>
          </a:bodyPr>
          <a:lstStyle/>
          <a:p>
            <a:pPr marL="0" indent="0" algn="ctr">
              <a:lnSpc>
                <a:spcPct val="150000"/>
              </a:lnSpc>
              <a:buNone/>
            </a:pPr>
            <a:br>
              <a:rPr lang="de-DE" sz="1200" dirty="0">
                <a:latin typeface="Arial"/>
                <a:cs typeface="Arial"/>
              </a:rPr>
            </a:br>
            <a:r>
              <a:rPr lang="de-DE" sz="1500" dirty="0">
                <a:latin typeface="Arial"/>
                <a:cs typeface="Arial"/>
              </a:rPr>
              <a:t>Was tun,  wenn ich die Kündigungsfrist oder den Kündigungstermin nicht einhalten kann?</a:t>
            </a:r>
          </a:p>
          <a:p>
            <a:pPr>
              <a:lnSpc>
                <a:spcPct val="150000"/>
              </a:lnSpc>
            </a:pPr>
            <a:endParaRPr lang="de-DE" sz="1500" dirty="0">
              <a:latin typeface="Arial"/>
              <a:cs typeface="Arial"/>
            </a:endParaRPr>
          </a:p>
          <a:p>
            <a:pPr>
              <a:lnSpc>
                <a:spcPct val="150000"/>
              </a:lnSpc>
            </a:pPr>
            <a:r>
              <a:rPr lang="de-DE" sz="1500" dirty="0">
                <a:latin typeface="Arial"/>
                <a:cs typeface="Arial"/>
              </a:rPr>
              <a:t>Rechtzeitig (solvente) </a:t>
            </a:r>
            <a:r>
              <a:rPr lang="de-DE" sz="1500" dirty="0" err="1">
                <a:latin typeface="Arial"/>
                <a:cs typeface="Arial"/>
              </a:rPr>
              <a:t>Nachmieter:in</a:t>
            </a:r>
            <a:r>
              <a:rPr lang="de-DE" sz="1500" dirty="0">
                <a:latin typeface="Arial"/>
                <a:cs typeface="Arial"/>
              </a:rPr>
              <a:t> finden  </a:t>
            </a:r>
          </a:p>
          <a:p>
            <a:pPr>
              <a:lnSpc>
                <a:spcPct val="150000"/>
              </a:lnSpc>
            </a:pPr>
            <a:r>
              <a:rPr lang="de-DE" sz="1500" dirty="0" err="1">
                <a:latin typeface="Arial"/>
                <a:cs typeface="Arial"/>
              </a:rPr>
              <a:t>Vermieter:in</a:t>
            </a:r>
            <a:r>
              <a:rPr lang="de-DE" sz="1500" dirty="0">
                <a:latin typeface="Arial"/>
                <a:cs typeface="Arial"/>
              </a:rPr>
              <a:t> muss genügend Zeit haben, </a:t>
            </a:r>
            <a:r>
              <a:rPr lang="de-DE" sz="1500" dirty="0" err="1">
                <a:latin typeface="Arial"/>
                <a:cs typeface="Arial"/>
              </a:rPr>
              <a:t>Nachmieter:in</a:t>
            </a:r>
            <a:r>
              <a:rPr lang="de-DE" sz="1500" dirty="0">
                <a:latin typeface="Arial"/>
                <a:cs typeface="Arial"/>
              </a:rPr>
              <a:t> zu prüfen (max. 4 Wochen)</a:t>
            </a:r>
          </a:p>
          <a:p>
            <a:pPr marL="0" indent="0">
              <a:lnSpc>
                <a:spcPct val="150000"/>
              </a:lnSpc>
              <a:buNone/>
            </a:pPr>
            <a:endParaRPr lang="de-DE" sz="1200" dirty="0">
              <a:latin typeface="Arial"/>
              <a:cs typeface="Arial"/>
            </a:endParaRPr>
          </a:p>
          <a:p>
            <a:pPr>
              <a:lnSpc>
                <a:spcPct val="150000"/>
              </a:lnSpc>
            </a:pPr>
            <a:r>
              <a:rPr lang="de-DE" sz="1500" dirty="0">
                <a:latin typeface="Arial"/>
                <a:cs typeface="Arial"/>
              </a:rPr>
              <a:t>Anforderungen an </a:t>
            </a:r>
            <a:r>
              <a:rPr lang="de-DE" sz="1500" dirty="0" err="1">
                <a:latin typeface="Arial"/>
                <a:cs typeface="Arial"/>
              </a:rPr>
              <a:t>Nachmieter:in</a:t>
            </a:r>
            <a:r>
              <a:rPr lang="de-DE" sz="1500" dirty="0">
                <a:latin typeface="Arial"/>
                <a:cs typeface="Arial"/>
              </a:rPr>
              <a:t>:</a:t>
            </a:r>
          </a:p>
          <a:p>
            <a:pPr lvl="1">
              <a:lnSpc>
                <a:spcPct val="150000"/>
              </a:lnSpc>
              <a:buFontTx/>
              <a:buChar char="-"/>
            </a:pPr>
            <a:r>
              <a:rPr lang="de-DE" sz="1200" dirty="0">
                <a:latin typeface="Arial"/>
                <a:cs typeface="Arial"/>
              </a:rPr>
              <a:t>Zahlungsfähigkeit: Fähig Miete vollständig und pünktlich zahlen zu können, Mietzins nicht höher als 1/3 des Einkommens, keine (wesentlichen) Betreibungen und Verlustscheine</a:t>
            </a:r>
          </a:p>
          <a:p>
            <a:pPr lvl="1">
              <a:lnSpc>
                <a:spcPct val="150000"/>
              </a:lnSpc>
              <a:buFontTx/>
              <a:buChar char="-"/>
            </a:pPr>
            <a:r>
              <a:rPr lang="de-DE" sz="1200" dirty="0">
                <a:latin typeface="Arial"/>
                <a:cs typeface="Arial"/>
              </a:rPr>
              <a:t>Zumutbarkeit: es dürfen keine anderen oder höheren Anforderungen an </a:t>
            </a:r>
            <a:r>
              <a:rPr lang="de-DE" sz="1200" dirty="0" err="1">
                <a:latin typeface="Arial"/>
                <a:cs typeface="Arial"/>
              </a:rPr>
              <a:t>Ersatzmieter:in</a:t>
            </a:r>
            <a:r>
              <a:rPr lang="de-DE" sz="1200" dirty="0">
                <a:latin typeface="Arial"/>
                <a:cs typeface="Arial"/>
              </a:rPr>
              <a:t> gestellt werden</a:t>
            </a:r>
          </a:p>
          <a:p>
            <a:pPr marL="0" indent="0">
              <a:lnSpc>
                <a:spcPct val="150000"/>
              </a:lnSpc>
              <a:buNone/>
            </a:pPr>
            <a:endParaRPr lang="de-DE" sz="1200" dirty="0">
              <a:latin typeface="Arial"/>
              <a:cs typeface="Arial"/>
            </a:endParaRPr>
          </a:p>
          <a:p>
            <a:pPr>
              <a:lnSpc>
                <a:spcPct val="150000"/>
              </a:lnSpc>
              <a:buFont typeface="Arial" panose="020B0604020202020204" pitchFamily="34" charset="0"/>
              <a:buChar char="•"/>
            </a:pPr>
            <a:r>
              <a:rPr lang="de-CH" sz="1500" dirty="0">
                <a:latin typeface="Arial" panose="020B0604020202020204" pitchFamily="34" charset="0"/>
                <a:cs typeface="Arial" panose="020B0604020202020204" pitchFamily="34" charset="0"/>
              </a:rPr>
              <a:t>Falls Ihnen nicht gelingt eine/</a:t>
            </a:r>
            <a:r>
              <a:rPr lang="de-CH" sz="1500" dirty="0" err="1">
                <a:latin typeface="Arial" panose="020B0604020202020204" pitchFamily="34" charset="0"/>
                <a:cs typeface="Arial" panose="020B0604020202020204" pitchFamily="34" charset="0"/>
              </a:rPr>
              <a:t>n</a:t>
            </a:r>
            <a:r>
              <a:rPr lang="de-CH" sz="1500" dirty="0">
                <a:latin typeface="Arial" panose="020B0604020202020204" pitchFamily="34" charset="0"/>
                <a:cs typeface="Arial" panose="020B0604020202020204" pitchFamily="34" charset="0"/>
              </a:rPr>
              <a:t> </a:t>
            </a:r>
            <a:r>
              <a:rPr lang="de-CH" sz="1500" dirty="0" err="1">
                <a:latin typeface="Arial" panose="020B0604020202020204" pitchFamily="34" charset="0"/>
                <a:cs typeface="Arial" panose="020B0604020202020204" pitchFamily="34" charset="0"/>
              </a:rPr>
              <a:t>Nachmieter:in</a:t>
            </a:r>
            <a:r>
              <a:rPr lang="de-CH" sz="1500" dirty="0">
                <a:latin typeface="Arial" panose="020B0604020202020204" pitchFamily="34" charset="0"/>
                <a:cs typeface="Arial" panose="020B0604020202020204" pitchFamily="34" charset="0"/>
              </a:rPr>
              <a:t> zu stellen, müssen Sie bis zum nächstmöglichen Kündigungstermin bezahlen </a:t>
            </a:r>
          </a:p>
          <a:p>
            <a:pPr lvl="1">
              <a:lnSpc>
                <a:spcPct val="150000"/>
              </a:lnSpc>
              <a:buFontTx/>
              <a:buChar char="-"/>
            </a:pPr>
            <a:endParaRPr lang="de-DE" sz="800" dirty="0">
              <a:latin typeface="Arial"/>
              <a:cs typeface="Arial"/>
            </a:endParaRP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888333" cy="414627"/>
          </a:xfrm>
          <a:prstGeom prst="rect">
            <a:avLst/>
          </a:prstGeom>
        </p:spPr>
      </p:pic>
    </p:spTree>
    <p:extLst>
      <p:ext uri="{BB962C8B-B14F-4D97-AF65-F5344CB8AC3E}">
        <p14:creationId xmlns:p14="http://schemas.microsoft.com/office/powerpoint/2010/main" val="247876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718" y="653333"/>
            <a:ext cx="8229600" cy="1143000"/>
          </a:xfrm>
        </p:spPr>
        <p:txBody>
          <a:bodyPr>
            <a:normAutofit fontScale="90000"/>
          </a:bodyPr>
          <a:lstStyle/>
          <a:p>
            <a:r>
              <a:rPr lang="de-DE" dirty="0">
                <a:latin typeface="Arial"/>
                <a:cs typeface="Arial"/>
              </a:rPr>
              <a:t>Umzug &amp; </a:t>
            </a:r>
            <a:br>
              <a:rPr lang="de-DE" dirty="0">
                <a:latin typeface="Arial"/>
                <a:cs typeface="Arial"/>
              </a:rPr>
            </a:br>
            <a:r>
              <a:rPr lang="de-DE" dirty="0">
                <a:latin typeface="Arial"/>
                <a:cs typeface="Arial"/>
              </a:rPr>
              <a:t>Wohnungsabgabe </a:t>
            </a: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888333" cy="414627"/>
          </a:xfrm>
          <a:prstGeom prst="rect">
            <a:avLst/>
          </a:prstGeom>
        </p:spPr>
      </p:pic>
      <p:pic>
        <p:nvPicPr>
          <p:cNvPr id="6" name="Inhaltsplatzhalter 5" descr="Ein Bild, das Text enthält.&#10;&#10;Automatisch generierte Beschreibung">
            <a:extLst>
              <a:ext uri="{FF2B5EF4-FFF2-40B4-BE49-F238E27FC236}">
                <a16:creationId xmlns:a16="http://schemas.microsoft.com/office/drawing/2014/main" id="{D2E22781-D48F-AC45-BA27-6C83F6B42C7F}"/>
              </a:ext>
            </a:extLst>
          </p:cNvPr>
          <p:cNvPicPr>
            <a:picLocks noGrp="1" noChangeAspect="1"/>
          </p:cNvPicPr>
          <p:nvPr>
            <p:ph idx="1"/>
          </p:nvPr>
        </p:nvPicPr>
        <p:blipFill>
          <a:blip r:embed="rId4"/>
          <a:stretch>
            <a:fillRect/>
          </a:stretch>
        </p:blipFill>
        <p:spPr>
          <a:xfrm>
            <a:off x="1530350" y="2210960"/>
            <a:ext cx="6083300" cy="4025900"/>
          </a:xfrm>
        </p:spPr>
      </p:pic>
    </p:spTree>
    <p:extLst>
      <p:ext uri="{BB962C8B-B14F-4D97-AF65-F5344CB8AC3E}">
        <p14:creationId xmlns:p14="http://schemas.microsoft.com/office/powerpoint/2010/main" val="1126624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718" y="653333"/>
            <a:ext cx="8229600" cy="1143000"/>
          </a:xfrm>
        </p:spPr>
        <p:txBody>
          <a:bodyPr>
            <a:normAutofit fontScale="90000"/>
          </a:bodyPr>
          <a:lstStyle/>
          <a:p>
            <a:r>
              <a:rPr lang="de-DE" dirty="0">
                <a:latin typeface="Arial"/>
                <a:cs typeface="Arial"/>
              </a:rPr>
              <a:t>An was muss ich bei meinem Umzug denken? </a:t>
            </a:r>
          </a:p>
        </p:txBody>
      </p:sp>
      <p:sp>
        <p:nvSpPr>
          <p:cNvPr id="3" name="Inhaltsplatzhalter 2"/>
          <p:cNvSpPr>
            <a:spLocks noGrp="1"/>
          </p:cNvSpPr>
          <p:nvPr>
            <p:ph idx="1"/>
          </p:nvPr>
        </p:nvSpPr>
        <p:spPr>
          <a:xfrm>
            <a:off x="457200" y="2552121"/>
            <a:ext cx="8229600" cy="5019094"/>
          </a:xfrm>
        </p:spPr>
        <p:txBody>
          <a:bodyPr>
            <a:noAutofit/>
          </a:bodyPr>
          <a:lstStyle/>
          <a:p>
            <a:pPr>
              <a:lnSpc>
                <a:spcPct val="150000"/>
              </a:lnSpc>
            </a:pPr>
            <a:r>
              <a:rPr lang="de-DE" sz="1500" dirty="0">
                <a:latin typeface="Arial"/>
                <a:cs typeface="Arial"/>
              </a:rPr>
              <a:t>Für Endreinigung genügend Zeit einberechnen </a:t>
            </a:r>
          </a:p>
          <a:p>
            <a:pPr>
              <a:lnSpc>
                <a:spcPct val="150000"/>
              </a:lnSpc>
            </a:pPr>
            <a:r>
              <a:rPr lang="de-DE" sz="1500" dirty="0">
                <a:latin typeface="Arial"/>
                <a:cs typeface="Arial"/>
              </a:rPr>
              <a:t>Kleine Schäden selber beheben (Vgl. Merkblatt)</a:t>
            </a:r>
          </a:p>
          <a:p>
            <a:pPr>
              <a:lnSpc>
                <a:spcPct val="150000"/>
              </a:lnSpc>
            </a:pPr>
            <a:r>
              <a:rPr lang="de-DE" sz="1500" dirty="0">
                <a:latin typeface="Arial"/>
                <a:cs typeface="Arial"/>
              </a:rPr>
              <a:t>Rückgabeprotokoll genau durchlesen (Vgl. Merkblatt Wohnungsübergabe)</a:t>
            </a:r>
          </a:p>
          <a:p>
            <a:pPr>
              <a:lnSpc>
                <a:spcPct val="150000"/>
              </a:lnSpc>
            </a:pPr>
            <a:r>
              <a:rPr lang="de-DE" sz="1500" dirty="0">
                <a:latin typeface="Arial"/>
                <a:cs typeface="Arial"/>
              </a:rPr>
              <a:t>Fristgerechte Abmeldung bei alter Gemeinde und Anmeldung bei neuer Gemeinde</a:t>
            </a:r>
          </a:p>
          <a:p>
            <a:pPr>
              <a:lnSpc>
                <a:spcPct val="150000"/>
              </a:lnSpc>
            </a:pPr>
            <a:r>
              <a:rPr lang="de-DE" sz="1500" dirty="0">
                <a:latin typeface="Arial"/>
                <a:cs typeface="Arial"/>
              </a:rPr>
              <a:t>Post umleiten lassen </a:t>
            </a:r>
          </a:p>
          <a:p>
            <a:pPr>
              <a:lnSpc>
                <a:spcPct val="150000"/>
              </a:lnSpc>
            </a:pPr>
            <a:r>
              <a:rPr lang="de-DE" sz="1500" dirty="0">
                <a:latin typeface="Arial"/>
                <a:cs typeface="Arial"/>
              </a:rPr>
              <a:t>Neue Wohnung auf Mängel überprüfen/Fotos machen </a:t>
            </a:r>
          </a:p>
          <a:p>
            <a:pPr>
              <a:lnSpc>
                <a:spcPct val="150000"/>
              </a:lnSpc>
            </a:pPr>
            <a:r>
              <a:rPr lang="de-DE" sz="1500" dirty="0">
                <a:latin typeface="Arial"/>
                <a:cs typeface="Arial"/>
              </a:rPr>
              <a:t>Freigabe Kaution</a:t>
            </a: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888333" cy="414627"/>
          </a:xfrm>
          <a:prstGeom prst="rect">
            <a:avLst/>
          </a:prstGeom>
        </p:spPr>
      </p:pic>
    </p:spTree>
    <p:extLst>
      <p:ext uri="{BB962C8B-B14F-4D97-AF65-F5344CB8AC3E}">
        <p14:creationId xmlns:p14="http://schemas.microsoft.com/office/powerpoint/2010/main" val="140339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718" y="653333"/>
            <a:ext cx="8229600" cy="1143000"/>
          </a:xfrm>
        </p:spPr>
        <p:txBody>
          <a:bodyPr>
            <a:normAutofit/>
          </a:bodyPr>
          <a:lstStyle/>
          <a:p>
            <a:r>
              <a:rPr lang="de-DE" dirty="0">
                <a:latin typeface="Arial"/>
                <a:cs typeface="Arial"/>
              </a:rPr>
              <a:t>Endreinigung </a:t>
            </a:r>
          </a:p>
        </p:txBody>
      </p:sp>
      <p:sp>
        <p:nvSpPr>
          <p:cNvPr id="3" name="Inhaltsplatzhalter 2"/>
          <p:cNvSpPr>
            <a:spLocks noGrp="1"/>
          </p:cNvSpPr>
          <p:nvPr>
            <p:ph idx="1"/>
          </p:nvPr>
        </p:nvSpPr>
        <p:spPr>
          <a:xfrm>
            <a:off x="457200" y="1796333"/>
            <a:ext cx="8229600" cy="5019094"/>
          </a:xfrm>
        </p:spPr>
        <p:txBody>
          <a:bodyPr>
            <a:noAutofit/>
          </a:bodyPr>
          <a:lstStyle/>
          <a:p>
            <a:pPr lvl="0"/>
            <a:r>
              <a:rPr lang="de-CH" sz="1200" dirty="0">
                <a:latin typeface="Arial" panose="020B0604020202020204" pitchFamily="34" charset="0"/>
                <a:cs typeface="Arial" panose="020B0604020202020204" pitchFamily="34" charset="0"/>
              </a:rPr>
              <a:t>Böden, Kacheln und Kunstharzflächen müssen aufgewaschen werden</a:t>
            </a:r>
          </a:p>
          <a:p>
            <a:pPr lvl="0"/>
            <a:r>
              <a:rPr lang="de-CH" sz="1200" dirty="0">
                <a:latin typeface="Arial" panose="020B0604020202020204" pitchFamily="34" charset="0"/>
                <a:cs typeface="Arial" panose="020B0604020202020204" pitchFamily="34" charset="0"/>
              </a:rPr>
              <a:t>Spannteppiche sind zu schamponieren</a:t>
            </a:r>
          </a:p>
          <a:p>
            <a:pPr lvl="0"/>
            <a:r>
              <a:rPr lang="de-CH" sz="1200" dirty="0">
                <a:latin typeface="Arial" panose="020B0604020202020204" pitchFamily="34" charset="0"/>
                <a:cs typeface="Arial" panose="020B0604020202020204" pitchFamily="34" charset="0"/>
              </a:rPr>
              <a:t>Fensterscheiben und -simse aussen und innen reinigen</a:t>
            </a:r>
          </a:p>
          <a:p>
            <a:pPr lvl="0"/>
            <a:r>
              <a:rPr lang="de-CH" sz="1200" dirty="0">
                <a:latin typeface="Arial" panose="020B0604020202020204" pitchFamily="34" charset="0"/>
                <a:cs typeface="Arial" panose="020B0604020202020204" pitchFamily="34" charset="0"/>
              </a:rPr>
              <a:t>Alle Schränke müssen innen und aussen sauber geputzt werden</a:t>
            </a:r>
          </a:p>
          <a:p>
            <a:pPr lvl="0"/>
            <a:r>
              <a:rPr lang="de-CH" sz="1200" dirty="0">
                <a:latin typeface="Arial" panose="020B0604020202020204" pitchFamily="34" charset="0"/>
                <a:cs typeface="Arial" panose="020B0604020202020204" pitchFamily="34" charset="0"/>
              </a:rPr>
              <a:t>Küchenapparate müssen gründlich gereinigt werden; der Filter des Dampfabzuges muss in aller Regel ersetzt werden</a:t>
            </a:r>
          </a:p>
          <a:p>
            <a:pPr lvl="0"/>
            <a:r>
              <a:rPr lang="de-CH" sz="1200" dirty="0">
                <a:latin typeface="Arial" panose="020B0604020202020204" pitchFamily="34" charset="0"/>
                <a:cs typeface="Arial" panose="020B0604020202020204" pitchFamily="34" charset="0"/>
              </a:rPr>
              <a:t>Sanitäre Armaturen müssen bei Bedarf entkalkt werden</a:t>
            </a:r>
          </a:p>
          <a:p>
            <a:pPr lvl="0"/>
            <a:r>
              <a:rPr lang="de-CH" sz="1200" dirty="0" err="1">
                <a:latin typeface="Arial" panose="020B0604020202020204" pitchFamily="34" charset="0"/>
                <a:cs typeface="Arial" panose="020B0604020202020204" pitchFamily="34" charset="0"/>
              </a:rPr>
              <a:t>Dübellöcher</a:t>
            </a:r>
            <a:r>
              <a:rPr lang="de-CH" sz="1200" dirty="0">
                <a:latin typeface="Arial" panose="020B0604020202020204" pitchFamily="34" charset="0"/>
                <a:cs typeface="Arial" panose="020B0604020202020204" pitchFamily="34" charset="0"/>
              </a:rPr>
              <a:t> müssen mit Tubengips fachmännisch </a:t>
            </a:r>
            <a:r>
              <a:rPr lang="de-CH" sz="1200" dirty="0" err="1">
                <a:latin typeface="Arial" panose="020B0604020202020204" pitchFamily="34" charset="0"/>
                <a:cs typeface="Arial" panose="020B0604020202020204" pitchFamily="34" charset="0"/>
              </a:rPr>
              <a:t>zugespachtelt</a:t>
            </a:r>
            <a:r>
              <a:rPr lang="de-CH" sz="1200" dirty="0">
                <a:latin typeface="Arial" panose="020B0604020202020204" pitchFamily="34" charset="0"/>
                <a:cs typeface="Arial" panose="020B0604020202020204" pitchFamily="34" charset="0"/>
              </a:rPr>
              <a:t> werden</a:t>
            </a:r>
          </a:p>
          <a:p>
            <a:pPr lvl="0"/>
            <a:r>
              <a:rPr lang="de-CH" sz="1200" dirty="0">
                <a:latin typeface="Arial" panose="020B0604020202020204" pitchFamily="34" charset="0"/>
                <a:cs typeface="Arial" panose="020B0604020202020204" pitchFamily="34" charset="0"/>
              </a:rPr>
              <a:t>Verstopfte Abläufe sind zu reinigen</a:t>
            </a:r>
          </a:p>
          <a:p>
            <a:pPr marL="0" lvl="0" indent="0">
              <a:buNone/>
            </a:pPr>
            <a:endParaRPr lang="de-CH" sz="1200" dirty="0">
              <a:latin typeface="Arial" panose="020B0604020202020204" pitchFamily="34" charset="0"/>
              <a:cs typeface="Arial" panose="020B0604020202020204" pitchFamily="34" charset="0"/>
            </a:endParaRPr>
          </a:p>
          <a:p>
            <a:pPr marL="0" lvl="0" indent="0">
              <a:buNone/>
            </a:pPr>
            <a:endParaRPr lang="de-CH" sz="1600" dirty="0">
              <a:latin typeface="Arial" panose="020B0604020202020204" pitchFamily="34" charset="0"/>
              <a:cs typeface="Arial" panose="020B0604020202020204" pitchFamily="34" charset="0"/>
            </a:endParaRPr>
          </a:p>
          <a:p>
            <a:pPr lvl="0">
              <a:buFont typeface="Wingdings" pitchFamily="2" charset="2"/>
              <a:buChar char="Ø"/>
            </a:pPr>
            <a:r>
              <a:rPr lang="de-CH" sz="1600" dirty="0">
                <a:latin typeface="Arial" panose="020B0604020202020204" pitchFamily="34" charset="0"/>
                <a:cs typeface="Arial" panose="020B0604020202020204" pitchFamily="34" charset="0"/>
              </a:rPr>
              <a:t>Genügend Zeit einberechnen </a:t>
            </a:r>
          </a:p>
          <a:p>
            <a:pPr lvl="0">
              <a:buFont typeface="Wingdings" pitchFamily="2" charset="2"/>
              <a:buChar char="Ø"/>
            </a:pPr>
            <a:r>
              <a:rPr lang="de-CH" sz="1600" dirty="0">
                <a:latin typeface="Arial" panose="020B0604020202020204" pitchFamily="34" charset="0"/>
                <a:cs typeface="Arial" panose="020B0604020202020204" pitchFamily="34" charset="0"/>
              </a:rPr>
              <a:t>Genügend Personen einberechnen </a:t>
            </a:r>
          </a:p>
          <a:p>
            <a:pPr lvl="0">
              <a:buFont typeface="Wingdings" pitchFamily="2" charset="2"/>
              <a:buChar char="Ø"/>
            </a:pPr>
            <a:r>
              <a:rPr lang="de-CH" sz="1600" dirty="0">
                <a:latin typeface="Arial" panose="020B0604020202020204" pitchFamily="34" charset="0"/>
                <a:cs typeface="Arial" panose="020B0604020202020204" pitchFamily="34" charset="0"/>
              </a:rPr>
              <a:t>Allenfalls lohnt es sich, ein Putzinstitut beizuziehen  </a:t>
            </a:r>
          </a:p>
          <a:p>
            <a:pPr lvl="0">
              <a:buFont typeface="Wingdings" pitchFamily="2" charset="2"/>
              <a:buChar char="Ø"/>
            </a:pPr>
            <a:r>
              <a:rPr lang="de-CH" sz="1600" dirty="0">
                <a:latin typeface="Arial" panose="020B0604020202020204" pitchFamily="34" charset="0"/>
                <a:cs typeface="Arial" panose="020B0604020202020204" pitchFamily="34" charset="0"/>
              </a:rPr>
              <a:t>Achtung: Wenn die Wohnungsreinigung nicht ok ist, wird die </a:t>
            </a:r>
            <a:r>
              <a:rPr lang="de-CH" sz="1600" dirty="0" err="1">
                <a:latin typeface="Arial" panose="020B0604020202020204" pitchFamily="34" charset="0"/>
                <a:cs typeface="Arial" panose="020B0604020202020204" pitchFamily="34" charset="0"/>
              </a:rPr>
              <a:t>Vermieterschaft</a:t>
            </a:r>
            <a:r>
              <a:rPr lang="de-CH" sz="1600" dirty="0">
                <a:latin typeface="Arial" panose="020B0604020202020204" pitchFamily="34" charset="0"/>
                <a:cs typeface="Arial" panose="020B0604020202020204" pitchFamily="34" charset="0"/>
              </a:rPr>
              <a:t> die Reinigung auf Kosten der Mieterschaft veranlassen (und ggf. mit dem Mietzinsdepot verrechnen)</a:t>
            </a:r>
          </a:p>
          <a:p>
            <a:pPr>
              <a:lnSpc>
                <a:spcPct val="150000"/>
              </a:lnSpc>
            </a:pPr>
            <a:endParaRPr lang="de-DE" sz="1200" dirty="0">
              <a:latin typeface="Arial"/>
              <a:cs typeface="Arial"/>
            </a:endParaRP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888333" cy="414627"/>
          </a:xfrm>
          <a:prstGeom prst="rect">
            <a:avLst/>
          </a:prstGeom>
        </p:spPr>
      </p:pic>
    </p:spTree>
    <p:extLst>
      <p:ext uri="{BB962C8B-B14F-4D97-AF65-F5344CB8AC3E}">
        <p14:creationId xmlns:p14="http://schemas.microsoft.com/office/powerpoint/2010/main" val="35552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073" y="520745"/>
            <a:ext cx="8229600" cy="1143000"/>
          </a:xfrm>
        </p:spPr>
        <p:txBody>
          <a:bodyPr/>
          <a:lstStyle/>
          <a:p>
            <a:r>
              <a:rPr lang="de-DE" dirty="0">
                <a:latin typeface="Arial"/>
                <a:cs typeface="Arial"/>
              </a:rPr>
              <a:t>Um was geht es heute? </a:t>
            </a:r>
          </a:p>
        </p:txBody>
      </p:sp>
      <p:sp>
        <p:nvSpPr>
          <p:cNvPr id="3" name="Inhaltsplatzhalter 2"/>
          <p:cNvSpPr>
            <a:spLocks noGrp="1"/>
          </p:cNvSpPr>
          <p:nvPr>
            <p:ph idx="1"/>
          </p:nvPr>
        </p:nvSpPr>
        <p:spPr/>
        <p:txBody>
          <a:bodyPr>
            <a:normAutofit fontScale="85000" lnSpcReduction="20000"/>
          </a:bodyPr>
          <a:lstStyle/>
          <a:p>
            <a:pPr marL="0" indent="0">
              <a:lnSpc>
                <a:spcPct val="150000"/>
              </a:lnSpc>
              <a:buNone/>
            </a:pPr>
            <a:r>
              <a:rPr lang="de-DE" sz="1800" dirty="0">
                <a:latin typeface="Arial"/>
                <a:cs typeface="Arial"/>
              </a:rPr>
              <a:t>1. </a:t>
            </a:r>
            <a:r>
              <a:rPr lang="de-DE" sz="2100" dirty="0">
                <a:latin typeface="Arial"/>
                <a:cs typeface="Arial"/>
              </a:rPr>
              <a:t>Vorstellung </a:t>
            </a:r>
            <a:r>
              <a:rPr lang="de-DE" sz="2100" dirty="0" err="1">
                <a:latin typeface="Arial"/>
                <a:cs typeface="Arial"/>
              </a:rPr>
              <a:t>isa</a:t>
            </a:r>
            <a:r>
              <a:rPr lang="de-DE" sz="2100" dirty="0">
                <a:latin typeface="Arial"/>
                <a:cs typeface="Arial"/>
              </a:rPr>
              <a:t>,  kurze Vorstellungsrunde</a:t>
            </a:r>
          </a:p>
          <a:p>
            <a:pPr marL="0" indent="0">
              <a:lnSpc>
                <a:spcPct val="150000"/>
              </a:lnSpc>
              <a:buNone/>
            </a:pPr>
            <a:endParaRPr lang="de-DE" sz="1800" dirty="0">
              <a:latin typeface="Arial"/>
              <a:cs typeface="Arial"/>
            </a:endParaRPr>
          </a:p>
          <a:p>
            <a:pPr marL="0" indent="0">
              <a:lnSpc>
                <a:spcPct val="150000"/>
              </a:lnSpc>
              <a:buNone/>
            </a:pPr>
            <a:r>
              <a:rPr lang="de-DE" sz="1800" dirty="0">
                <a:latin typeface="Arial"/>
                <a:cs typeface="Arial"/>
              </a:rPr>
              <a:t>2. </a:t>
            </a:r>
            <a:r>
              <a:rPr lang="de-DE" sz="2100" dirty="0">
                <a:latin typeface="Arial"/>
                <a:cs typeface="Arial"/>
              </a:rPr>
              <a:t>Themenblöcke </a:t>
            </a:r>
          </a:p>
          <a:p>
            <a:pPr marL="400050" lvl="1" indent="0">
              <a:lnSpc>
                <a:spcPct val="150000"/>
              </a:lnSpc>
              <a:buNone/>
            </a:pPr>
            <a:r>
              <a:rPr lang="de-DE" sz="2100" dirty="0">
                <a:latin typeface="Arial"/>
                <a:cs typeface="Arial"/>
              </a:rPr>
              <a:t>Wohnen</a:t>
            </a:r>
          </a:p>
          <a:p>
            <a:pPr marL="400050" lvl="1" indent="0">
              <a:lnSpc>
                <a:spcPct val="150000"/>
              </a:lnSpc>
              <a:buNone/>
            </a:pPr>
            <a:r>
              <a:rPr lang="de-DE" sz="1200" dirty="0">
                <a:latin typeface="Arial"/>
                <a:cs typeface="Arial"/>
              </a:rPr>
              <a:t>Wohnungssuche, Unterhalt der Wohnung, Haushalt- und Haftpflichtversicherung, Wohnungskündigung, Umzug, Mietkaution</a:t>
            </a:r>
          </a:p>
          <a:p>
            <a:pPr marL="400050" lvl="1" indent="0">
              <a:lnSpc>
                <a:spcPct val="150000"/>
              </a:lnSpc>
              <a:buNone/>
            </a:pPr>
            <a:endParaRPr lang="de-DE" sz="1200" dirty="0">
              <a:latin typeface="Arial"/>
              <a:cs typeface="Arial"/>
            </a:endParaRPr>
          </a:p>
          <a:p>
            <a:pPr marL="400050" lvl="1" indent="0">
              <a:lnSpc>
                <a:spcPct val="150000"/>
              </a:lnSpc>
              <a:buNone/>
            </a:pPr>
            <a:r>
              <a:rPr lang="de-DE" sz="2100" dirty="0">
                <a:latin typeface="Arial"/>
                <a:cs typeface="Arial"/>
              </a:rPr>
              <a:t>Hausmanagement </a:t>
            </a:r>
          </a:p>
          <a:p>
            <a:pPr marL="400050" lvl="1" indent="0">
              <a:lnSpc>
                <a:spcPct val="150000"/>
              </a:lnSpc>
              <a:buNone/>
            </a:pPr>
            <a:r>
              <a:rPr lang="de-DE" sz="1200" dirty="0">
                <a:latin typeface="Arial"/>
                <a:cs typeface="Arial"/>
              </a:rPr>
              <a:t>Beziehung zu den Nachbarn und Müllentsorgung </a:t>
            </a:r>
          </a:p>
          <a:p>
            <a:pPr marL="400050" lvl="1" indent="0">
              <a:lnSpc>
                <a:spcPct val="150000"/>
              </a:lnSpc>
              <a:buNone/>
            </a:pPr>
            <a:endParaRPr lang="de-DE" sz="1200" dirty="0">
              <a:latin typeface="Arial"/>
              <a:cs typeface="Arial"/>
            </a:endParaRPr>
          </a:p>
          <a:p>
            <a:pPr marL="400050" lvl="1" indent="0">
              <a:lnSpc>
                <a:spcPct val="150000"/>
              </a:lnSpc>
              <a:buNone/>
            </a:pPr>
            <a:r>
              <a:rPr lang="de-DE" sz="2100" dirty="0">
                <a:latin typeface="Arial"/>
                <a:cs typeface="Arial"/>
              </a:rPr>
              <a:t>Mobilität</a:t>
            </a:r>
          </a:p>
          <a:p>
            <a:pPr marL="400050" lvl="1" indent="0">
              <a:lnSpc>
                <a:spcPct val="150000"/>
              </a:lnSpc>
              <a:buNone/>
            </a:pPr>
            <a:r>
              <a:rPr lang="de-DE" sz="1200" dirty="0">
                <a:latin typeface="Arial"/>
                <a:cs typeface="Arial"/>
              </a:rPr>
              <a:t>Mobility Angebote, Leasing-Verträge, öffentlicher Nahverkehr </a:t>
            </a:r>
          </a:p>
          <a:p>
            <a:pPr marL="0" indent="0">
              <a:lnSpc>
                <a:spcPct val="150000"/>
              </a:lnSpc>
              <a:buNone/>
            </a:pPr>
            <a:endParaRPr lang="de-DE" sz="1800" dirty="0">
              <a:latin typeface="Arial"/>
              <a:cs typeface="Arial"/>
            </a:endParaRPr>
          </a:p>
          <a:p>
            <a:pPr marL="0" indent="0">
              <a:lnSpc>
                <a:spcPct val="150000"/>
              </a:lnSpc>
              <a:buNone/>
            </a:pPr>
            <a:r>
              <a:rPr lang="de-DE" sz="2100" dirty="0">
                <a:latin typeface="Arial"/>
                <a:cs typeface="Arial"/>
              </a:rPr>
              <a:t>3. Workshops und Austausch </a:t>
            </a:r>
          </a:p>
        </p:txBody>
      </p:sp>
      <p:pic>
        <p:nvPicPr>
          <p:cNvPr id="5" name="Bild 5" descr="Logo transparent jpeg.png">
            <a:extLst>
              <a:ext uri="{FF2B5EF4-FFF2-40B4-BE49-F238E27FC236}">
                <a16:creationId xmlns:a16="http://schemas.microsoft.com/office/drawing/2014/main" id="{CBA2B45C-4F06-2C4E-8655-D585190BA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80" y="462252"/>
            <a:ext cx="1155165" cy="539170"/>
          </a:xfrm>
          <a:prstGeom prst="rect">
            <a:avLst/>
          </a:prstGeom>
        </p:spPr>
      </p:pic>
    </p:spTree>
    <p:extLst>
      <p:ext uri="{BB962C8B-B14F-4D97-AF65-F5344CB8AC3E}">
        <p14:creationId xmlns:p14="http://schemas.microsoft.com/office/powerpoint/2010/main" val="419210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22163"/>
            <a:ext cx="8229600" cy="1143000"/>
          </a:xfrm>
        </p:spPr>
        <p:txBody>
          <a:bodyPr>
            <a:noAutofit/>
          </a:bodyPr>
          <a:lstStyle/>
          <a:p>
            <a:r>
              <a:rPr lang="de-DE" sz="3200" dirty="0">
                <a:latin typeface="Arial"/>
                <a:cs typeface="Arial"/>
              </a:rPr>
              <a:t>Wann bekomme ich meine Kaution zurück? </a:t>
            </a:r>
          </a:p>
        </p:txBody>
      </p:sp>
      <p:sp>
        <p:nvSpPr>
          <p:cNvPr id="3" name="Inhaltsplatzhalter 2"/>
          <p:cNvSpPr>
            <a:spLocks noGrp="1"/>
          </p:cNvSpPr>
          <p:nvPr>
            <p:ph idx="1"/>
          </p:nvPr>
        </p:nvSpPr>
        <p:spPr>
          <a:xfrm>
            <a:off x="457200" y="2150802"/>
            <a:ext cx="8229600" cy="4520246"/>
          </a:xfrm>
        </p:spPr>
        <p:txBody>
          <a:bodyPr>
            <a:noAutofit/>
          </a:bodyPr>
          <a:lstStyle/>
          <a:p>
            <a:pPr marL="0" indent="0">
              <a:lnSpc>
                <a:spcPct val="150000"/>
              </a:lnSpc>
              <a:buNone/>
            </a:pPr>
            <a:r>
              <a:rPr lang="de-DE" sz="1500" dirty="0">
                <a:latin typeface="Arial"/>
                <a:cs typeface="Arial"/>
              </a:rPr>
              <a:t>Zeitpunkt der Freigabe der Kaution:</a:t>
            </a:r>
          </a:p>
          <a:p>
            <a:pPr>
              <a:lnSpc>
                <a:spcPct val="150000"/>
              </a:lnSpc>
            </a:pPr>
            <a:r>
              <a:rPr lang="de-DE" sz="1500" dirty="0">
                <a:latin typeface="Arial"/>
                <a:cs typeface="Arial"/>
              </a:rPr>
              <a:t>Sobald Mietzinse, Nebenkosten und allfällige Mietschäden beglichen sind, innerhalb einer Frist von 1 Monat</a:t>
            </a:r>
          </a:p>
          <a:p>
            <a:pPr>
              <a:lnSpc>
                <a:spcPct val="150000"/>
              </a:lnSpc>
            </a:pPr>
            <a:r>
              <a:rPr lang="de-DE" sz="1500" dirty="0" err="1">
                <a:latin typeface="Arial"/>
                <a:cs typeface="Arial"/>
              </a:rPr>
              <a:t>Vermieter:in</a:t>
            </a:r>
            <a:r>
              <a:rPr lang="de-DE" sz="1500" dirty="0">
                <a:latin typeface="Arial"/>
                <a:cs typeface="Arial"/>
              </a:rPr>
              <a:t> kann einen Teil der Kaution für die Nebenkosten zurückhalten</a:t>
            </a:r>
          </a:p>
          <a:p>
            <a:pPr marL="0" indent="0">
              <a:lnSpc>
                <a:spcPct val="150000"/>
              </a:lnSpc>
              <a:buNone/>
            </a:pPr>
            <a:endParaRPr lang="de-DE" sz="1500" dirty="0">
              <a:latin typeface="Arial"/>
              <a:cs typeface="Arial"/>
            </a:endParaRPr>
          </a:p>
          <a:p>
            <a:pPr marL="0" indent="0">
              <a:lnSpc>
                <a:spcPct val="150000"/>
              </a:lnSpc>
              <a:buNone/>
            </a:pPr>
            <a:r>
              <a:rPr lang="de-DE" sz="1500" dirty="0">
                <a:latin typeface="Arial"/>
                <a:cs typeface="Arial"/>
              </a:rPr>
              <a:t>Vorgehen bei Weigerung des/der </a:t>
            </a:r>
            <a:r>
              <a:rPr lang="de-DE" sz="1500" dirty="0" err="1">
                <a:latin typeface="Arial"/>
                <a:cs typeface="Arial"/>
              </a:rPr>
              <a:t>Vermieter:in</a:t>
            </a:r>
            <a:r>
              <a:rPr lang="de-DE" sz="1500" dirty="0">
                <a:latin typeface="Arial"/>
                <a:cs typeface="Arial"/>
              </a:rPr>
              <a:t> die Kaution freizugeben: </a:t>
            </a:r>
          </a:p>
          <a:p>
            <a:pPr>
              <a:lnSpc>
                <a:spcPct val="150000"/>
              </a:lnSpc>
            </a:pPr>
            <a:r>
              <a:rPr lang="de-DE" sz="1500" dirty="0">
                <a:latin typeface="Arial"/>
                <a:cs typeface="Arial"/>
              </a:rPr>
              <a:t>Schlichtungsbehörde kontaktieren (Vgl. Musterbriefe)</a:t>
            </a:r>
          </a:p>
          <a:p>
            <a:pPr>
              <a:lnSpc>
                <a:spcPct val="150000"/>
              </a:lnSpc>
            </a:pPr>
            <a:r>
              <a:rPr lang="de-DE" sz="1500" dirty="0">
                <a:latin typeface="Arial"/>
                <a:cs typeface="Arial"/>
              </a:rPr>
              <a:t>Oder abwarten: Bank darf dem/der </a:t>
            </a:r>
            <a:r>
              <a:rPr lang="de-DE" sz="1500" dirty="0" err="1">
                <a:latin typeface="Arial"/>
                <a:cs typeface="Arial"/>
              </a:rPr>
              <a:t>Vermieter:in</a:t>
            </a:r>
            <a:r>
              <a:rPr lang="de-DE" sz="1500" dirty="0">
                <a:latin typeface="Arial"/>
                <a:cs typeface="Arial"/>
              </a:rPr>
              <a:t> die Kaution nur aushändigen, wenn rechtskräftiges Gerichtsurteil und rechtskräftiger Zahlungsbefehl vorliegt. Wenn </a:t>
            </a:r>
            <a:r>
              <a:rPr lang="de-DE" sz="1500" dirty="0" err="1">
                <a:latin typeface="Arial"/>
                <a:cs typeface="Arial"/>
              </a:rPr>
              <a:t>Vermieter:in</a:t>
            </a:r>
            <a:r>
              <a:rPr lang="de-DE" sz="1500" dirty="0">
                <a:latin typeface="Arial"/>
                <a:cs typeface="Arial"/>
              </a:rPr>
              <a:t> den  Anspruch nicht innerhalb 1 Jahres geltend gemacht hat, können Sie die Rückerstattung der Mietkaution verlangen (vgl. Musterbrief)</a:t>
            </a:r>
          </a:p>
          <a:p>
            <a:pPr>
              <a:lnSpc>
                <a:spcPct val="150000"/>
              </a:lnSpc>
            </a:pPr>
            <a:endParaRPr lang="de-DE" sz="1500" dirty="0">
              <a:latin typeface="Arial"/>
              <a:cs typeface="Arial"/>
            </a:endParaRP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888333" cy="414627"/>
          </a:xfrm>
          <a:prstGeom prst="rect">
            <a:avLst/>
          </a:prstGeom>
        </p:spPr>
      </p:pic>
    </p:spTree>
    <p:extLst>
      <p:ext uri="{BB962C8B-B14F-4D97-AF65-F5344CB8AC3E}">
        <p14:creationId xmlns:p14="http://schemas.microsoft.com/office/powerpoint/2010/main" val="191957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22163"/>
            <a:ext cx="8229600" cy="1143000"/>
          </a:xfrm>
        </p:spPr>
        <p:txBody>
          <a:bodyPr>
            <a:noAutofit/>
          </a:bodyPr>
          <a:lstStyle/>
          <a:p>
            <a:r>
              <a:rPr lang="de-DE" sz="3200" dirty="0">
                <a:latin typeface="Arial"/>
                <a:cs typeface="Arial"/>
              </a:rPr>
              <a:t>An wen kann ich mich wenden?</a:t>
            </a:r>
            <a:br>
              <a:rPr lang="de-DE" sz="3200" dirty="0">
                <a:latin typeface="Arial"/>
                <a:cs typeface="Arial"/>
              </a:rPr>
            </a:br>
            <a:r>
              <a:rPr lang="de-DE" sz="3200" dirty="0">
                <a:latin typeface="Arial"/>
                <a:cs typeface="Arial"/>
              </a:rPr>
              <a:t>Wo finde ich weiter Informationen?</a:t>
            </a:r>
          </a:p>
        </p:txBody>
      </p:sp>
      <p:sp>
        <p:nvSpPr>
          <p:cNvPr id="3" name="Inhaltsplatzhalter 2"/>
          <p:cNvSpPr>
            <a:spLocks noGrp="1"/>
          </p:cNvSpPr>
          <p:nvPr>
            <p:ph idx="1"/>
          </p:nvPr>
        </p:nvSpPr>
        <p:spPr>
          <a:xfrm>
            <a:off x="457200" y="2150802"/>
            <a:ext cx="8229600" cy="4520246"/>
          </a:xfrm>
        </p:spPr>
        <p:txBody>
          <a:bodyPr>
            <a:noAutofit/>
          </a:bodyPr>
          <a:lstStyle/>
          <a:p>
            <a:pPr marL="0" indent="0">
              <a:lnSpc>
                <a:spcPct val="150000"/>
              </a:lnSpc>
              <a:buNone/>
            </a:pPr>
            <a:r>
              <a:rPr lang="de-DE" sz="1500" b="1" dirty="0">
                <a:latin typeface="Arial"/>
                <a:cs typeface="Arial"/>
              </a:rPr>
              <a:t>Schlichtungsbehörde </a:t>
            </a:r>
            <a:r>
              <a:rPr lang="de-DE" sz="1500" b="1" dirty="0" err="1">
                <a:latin typeface="Arial"/>
                <a:cs typeface="Arial"/>
              </a:rPr>
              <a:t>Kt</a:t>
            </a:r>
            <a:r>
              <a:rPr lang="de-DE" sz="1500" b="1" dirty="0">
                <a:latin typeface="Arial"/>
                <a:cs typeface="Arial"/>
              </a:rPr>
              <a:t>. Bern </a:t>
            </a:r>
          </a:p>
          <a:p>
            <a:pPr marL="0" indent="0">
              <a:lnSpc>
                <a:spcPct val="150000"/>
              </a:lnSpc>
              <a:buNone/>
            </a:pPr>
            <a:r>
              <a:rPr lang="de-DE" sz="1200" b="1" dirty="0">
                <a:latin typeface="Arial"/>
                <a:cs typeface="Arial"/>
                <a:hlinkClick r:id="rId3"/>
              </a:rPr>
              <a:t>www.zsg.justice.be.ch/de/start/ueber-uns/schlichtungsbehoerden/bern-mittelland. nd.ch/</a:t>
            </a:r>
            <a:endParaRPr lang="de-DE" sz="1200" b="1" dirty="0">
              <a:latin typeface="Arial"/>
              <a:cs typeface="Arial"/>
            </a:endParaRPr>
          </a:p>
          <a:p>
            <a:pPr marL="0" indent="0">
              <a:lnSpc>
                <a:spcPct val="150000"/>
              </a:lnSpc>
              <a:buNone/>
            </a:pPr>
            <a:r>
              <a:rPr lang="de-DE" sz="1500" b="1" dirty="0">
                <a:latin typeface="Arial"/>
                <a:cs typeface="Arial"/>
              </a:rPr>
              <a:t>- </a:t>
            </a:r>
            <a:r>
              <a:rPr lang="de-DE" sz="1200" dirty="0">
                <a:latin typeface="Arial"/>
                <a:cs typeface="Arial"/>
              </a:rPr>
              <a:t>Kostenlose Rechtsberatung bei Frage im Mietrecht  </a:t>
            </a:r>
            <a:endParaRPr lang="de-DE" sz="1500" b="1" dirty="0">
              <a:latin typeface="Arial"/>
              <a:cs typeface="Arial"/>
            </a:endParaRPr>
          </a:p>
          <a:p>
            <a:pPr marL="0" indent="0">
              <a:lnSpc>
                <a:spcPct val="150000"/>
              </a:lnSpc>
              <a:buNone/>
            </a:pPr>
            <a:r>
              <a:rPr lang="de-DE" sz="1500" b="1" dirty="0">
                <a:latin typeface="Arial"/>
                <a:cs typeface="Arial"/>
              </a:rPr>
              <a:t>Mieterinnen und Mieterverband</a:t>
            </a:r>
          </a:p>
          <a:p>
            <a:pPr marL="0" indent="0">
              <a:lnSpc>
                <a:spcPct val="150000"/>
              </a:lnSpc>
              <a:buNone/>
            </a:pPr>
            <a:r>
              <a:rPr lang="de-DE" sz="1200" b="1" dirty="0">
                <a:latin typeface="Arial"/>
                <a:cs typeface="Arial"/>
                <a:hlinkClick r:id="rId4"/>
              </a:rPr>
              <a:t>www.mieterverband.ch/</a:t>
            </a:r>
            <a:endParaRPr lang="de-DE" sz="1200" b="1" dirty="0">
              <a:latin typeface="Arial"/>
              <a:cs typeface="Arial"/>
            </a:endParaRPr>
          </a:p>
          <a:p>
            <a:pPr>
              <a:lnSpc>
                <a:spcPct val="150000"/>
              </a:lnSpc>
              <a:buFontTx/>
              <a:buChar char="-"/>
            </a:pPr>
            <a:r>
              <a:rPr lang="de-DE" sz="1200" dirty="0">
                <a:latin typeface="Arial"/>
                <a:cs typeface="Arial"/>
              </a:rPr>
              <a:t>Infos zum Mietrecht </a:t>
            </a:r>
          </a:p>
          <a:p>
            <a:pPr>
              <a:lnSpc>
                <a:spcPct val="150000"/>
              </a:lnSpc>
              <a:buFontTx/>
              <a:buChar char="-"/>
            </a:pPr>
            <a:r>
              <a:rPr lang="de-DE" sz="1200" dirty="0">
                <a:latin typeface="Arial"/>
                <a:cs typeface="Arial"/>
              </a:rPr>
              <a:t>Persönliche Mietrechtsberatung, Telefonische Rechtsberatung (Für Mitglieder gratis. 150 CHF/Jahr) </a:t>
            </a:r>
          </a:p>
          <a:p>
            <a:pPr>
              <a:lnSpc>
                <a:spcPct val="150000"/>
              </a:lnSpc>
              <a:buFontTx/>
              <a:buChar char="-"/>
            </a:pPr>
            <a:r>
              <a:rPr lang="de-DE" sz="1200" dirty="0">
                <a:latin typeface="Arial"/>
                <a:cs typeface="Arial"/>
              </a:rPr>
              <a:t>Telefonische Beratung für Nicht-Mitglieder: 0900 900 800, (4.40/Minute)</a:t>
            </a:r>
            <a:endParaRPr lang="de-DE" sz="1500" dirty="0">
              <a:latin typeface="Arial"/>
              <a:cs typeface="Arial"/>
            </a:endParaRPr>
          </a:p>
          <a:p>
            <a:pPr marL="0" indent="0">
              <a:lnSpc>
                <a:spcPct val="150000"/>
              </a:lnSpc>
              <a:buNone/>
            </a:pPr>
            <a:r>
              <a:rPr lang="de-DE" sz="1500" b="1" dirty="0">
                <a:latin typeface="Arial"/>
                <a:cs typeface="Arial"/>
              </a:rPr>
              <a:t>Beobachter</a:t>
            </a:r>
          </a:p>
          <a:p>
            <a:pPr marL="0" indent="0">
              <a:lnSpc>
                <a:spcPct val="150000"/>
              </a:lnSpc>
              <a:buNone/>
            </a:pPr>
            <a:r>
              <a:rPr lang="de-DE" sz="1200" b="1" dirty="0">
                <a:latin typeface="Arial"/>
                <a:cs typeface="Arial"/>
                <a:hlinkClick r:id="rId5"/>
              </a:rPr>
              <a:t>www.beobachter.ch/</a:t>
            </a:r>
            <a:endParaRPr lang="de-DE" sz="1200" b="1" dirty="0">
              <a:latin typeface="Arial"/>
              <a:cs typeface="Arial"/>
            </a:endParaRPr>
          </a:p>
          <a:p>
            <a:pPr>
              <a:lnSpc>
                <a:spcPct val="150000"/>
              </a:lnSpc>
              <a:buFontTx/>
              <a:buChar char="-"/>
            </a:pPr>
            <a:r>
              <a:rPr lang="de-DE" sz="1200" dirty="0">
                <a:latin typeface="Arial"/>
                <a:cs typeface="Arial"/>
              </a:rPr>
              <a:t>Grundlageinformationen </a:t>
            </a:r>
          </a:p>
          <a:p>
            <a:pPr>
              <a:lnSpc>
                <a:spcPct val="150000"/>
              </a:lnSpc>
              <a:buFontTx/>
              <a:buChar char="-"/>
            </a:pPr>
            <a:r>
              <a:rPr lang="de-DE" sz="1200" dirty="0">
                <a:latin typeface="Arial"/>
                <a:cs typeface="Arial"/>
              </a:rPr>
              <a:t>Für Beobachter-Mitglieder: Juristische Beratung (per Mail und Telefon)</a:t>
            </a:r>
          </a:p>
          <a:p>
            <a:pPr>
              <a:lnSpc>
                <a:spcPct val="150000"/>
              </a:lnSpc>
              <a:buFontTx/>
              <a:buChar char="-"/>
            </a:pPr>
            <a:r>
              <a:rPr lang="de-DE" sz="1200" dirty="0" err="1">
                <a:latin typeface="Arial"/>
                <a:cs typeface="Arial"/>
              </a:rPr>
              <a:t>Guider.ch</a:t>
            </a:r>
            <a:r>
              <a:rPr lang="de-DE" sz="1200" dirty="0">
                <a:latin typeface="Arial"/>
                <a:cs typeface="Arial"/>
              </a:rPr>
              <a:t>: 15 CHF/Monat, kann nach 1 Monat wieder gekündigt werden </a:t>
            </a:r>
          </a:p>
          <a:p>
            <a:pPr>
              <a:lnSpc>
                <a:spcPct val="150000"/>
              </a:lnSpc>
              <a:buFontTx/>
              <a:buChar char="-"/>
            </a:pPr>
            <a:endParaRPr lang="de-DE" sz="1200" dirty="0">
              <a:latin typeface="Arial"/>
              <a:cs typeface="Arial"/>
            </a:endParaRPr>
          </a:p>
          <a:p>
            <a:pPr marL="0" indent="0">
              <a:lnSpc>
                <a:spcPct val="150000"/>
              </a:lnSpc>
              <a:buNone/>
            </a:pPr>
            <a:r>
              <a:rPr lang="de-DE" sz="1200" dirty="0">
                <a:latin typeface="Arial"/>
                <a:cs typeface="Arial"/>
              </a:rPr>
              <a:t>	</a:t>
            </a:r>
          </a:p>
        </p:txBody>
      </p:sp>
      <p:pic>
        <p:nvPicPr>
          <p:cNvPr id="4" name="Bild 3" descr="Logo transparent jpe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718" y="238706"/>
            <a:ext cx="888333" cy="414627"/>
          </a:xfrm>
          <a:prstGeom prst="rect">
            <a:avLst/>
          </a:prstGeom>
        </p:spPr>
      </p:pic>
    </p:spTree>
    <p:extLst>
      <p:ext uri="{BB962C8B-B14F-4D97-AF65-F5344CB8AC3E}">
        <p14:creationId xmlns:p14="http://schemas.microsoft.com/office/powerpoint/2010/main" val="73345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Hausmanagement</a:t>
            </a:r>
          </a:p>
        </p:txBody>
      </p:sp>
      <p:sp>
        <p:nvSpPr>
          <p:cNvPr id="3" name="Inhaltsplatzhalter 2"/>
          <p:cNvSpPr>
            <a:spLocks noGrp="1"/>
          </p:cNvSpPr>
          <p:nvPr>
            <p:ph idx="1"/>
          </p:nvPr>
        </p:nvSpPr>
        <p:spPr/>
        <p:txBody>
          <a:bodyPr>
            <a:normAutofit fontScale="70000" lnSpcReduction="20000"/>
          </a:bodyPr>
          <a:lstStyle/>
          <a:p>
            <a:r>
              <a:rPr lang="de-CH" dirty="0"/>
              <a:t>Hausordnung/Ruhezeiten/Brandschutz</a:t>
            </a:r>
          </a:p>
          <a:p>
            <a:pPr marL="0" indent="0">
              <a:buNone/>
            </a:pPr>
            <a:r>
              <a:rPr lang="de-CH" sz="2300" dirty="0">
                <a:sym typeface="Wingdings" panose="05000000000000000000" pitchFamily="2" charset="2"/>
              </a:rPr>
              <a:t> </a:t>
            </a:r>
            <a:r>
              <a:rPr lang="de-CH" sz="2300" dirty="0"/>
              <a:t>Tipp: Lesen Sie die Hausordnung zum Mietvertrag!</a:t>
            </a:r>
          </a:p>
          <a:p>
            <a:pPr marL="0" indent="0">
              <a:buNone/>
            </a:pPr>
            <a:endParaRPr lang="de-CH" sz="2300" dirty="0"/>
          </a:p>
          <a:p>
            <a:pPr>
              <a:buFontTx/>
              <a:buChar char="-"/>
            </a:pPr>
            <a:r>
              <a:rPr lang="de-CH" sz="2300" dirty="0"/>
              <a:t>Es gelten Ruhezeiten (i.d.R. Mittags und von 22.00-07.00 Uhr)</a:t>
            </a:r>
          </a:p>
          <a:p>
            <a:pPr>
              <a:buFontTx/>
              <a:buChar char="-"/>
            </a:pPr>
            <a:r>
              <a:rPr lang="de-CH" sz="2300" dirty="0"/>
              <a:t>Es gelten besondere Regeln für den Brandschutz (z.B. betreffend Abstellen von Kinderwagen und Möbeln in den Korridoren/Eingangsbereichen/Kellern etc.) </a:t>
            </a:r>
          </a:p>
          <a:p>
            <a:pPr>
              <a:buFontTx/>
              <a:buChar char="-"/>
            </a:pPr>
            <a:r>
              <a:rPr lang="de-CH" sz="2300" dirty="0"/>
              <a:t>Wäsche waschen, Rasen mähen und andere Aktivitäten sind u.U. am Wochenende verboten </a:t>
            </a:r>
          </a:p>
          <a:p>
            <a:pPr>
              <a:buFontTx/>
              <a:buChar char="-"/>
            </a:pPr>
            <a:endParaRPr lang="de-CH" sz="2100" dirty="0"/>
          </a:p>
          <a:p>
            <a:r>
              <a:rPr lang="de-CH" dirty="0"/>
              <a:t>Probleme mit der Nachbarschaft </a:t>
            </a:r>
          </a:p>
          <a:p>
            <a:pPr marL="0" indent="0">
              <a:buNone/>
            </a:pPr>
            <a:r>
              <a:rPr lang="de-CH" sz="2300" u="sng" dirty="0"/>
              <a:t>Grundsatz</a:t>
            </a:r>
            <a:r>
              <a:rPr lang="de-CH" sz="2300" dirty="0"/>
              <a:t>: Alle Mietparteien sind gleichberechtigt</a:t>
            </a:r>
          </a:p>
          <a:p>
            <a:pPr marL="0" indent="0">
              <a:buNone/>
            </a:pPr>
            <a:r>
              <a:rPr lang="de-CH" sz="2300" u="sng" dirty="0"/>
              <a:t>Bei Problemen</a:t>
            </a:r>
            <a:r>
              <a:rPr lang="de-CH" sz="2300" dirty="0"/>
              <a:t>: Direktes Gespräch suchen, freundlich bleiben</a:t>
            </a:r>
          </a:p>
          <a:p>
            <a:pPr marL="0" indent="0">
              <a:buNone/>
            </a:pPr>
            <a:r>
              <a:rPr lang="de-CH" sz="2300" dirty="0"/>
              <a:t>Wenn das nicht hilft: Hausverwaltung kontaktieren (bei wichtigen Anliegen besser schriftlich).</a:t>
            </a:r>
          </a:p>
          <a:p>
            <a:pPr marL="0" indent="0">
              <a:buNone/>
            </a:pPr>
            <a:r>
              <a:rPr lang="de-CH" sz="2300" u="sng" dirty="0"/>
              <a:t>(Nur) im Notfall:</a:t>
            </a:r>
            <a:r>
              <a:rPr lang="de-CH" sz="2300" dirty="0"/>
              <a:t> Polizei</a:t>
            </a:r>
          </a:p>
          <a:p>
            <a:pPr marL="0" indent="0">
              <a:buNone/>
            </a:pPr>
            <a:endParaRPr lang="de-CH" sz="2400" dirty="0"/>
          </a:p>
          <a:p>
            <a:pPr lvl="0"/>
            <a:r>
              <a:rPr lang="de-CH" dirty="0">
                <a:solidFill>
                  <a:prstClr val="black"/>
                </a:solidFill>
              </a:rPr>
              <a:t>Waschordnung</a:t>
            </a:r>
          </a:p>
          <a:p>
            <a:pPr marL="0" lvl="0" indent="0">
              <a:buNone/>
            </a:pPr>
            <a:r>
              <a:rPr lang="de-CH" sz="2300" dirty="0">
                <a:solidFill>
                  <a:prstClr val="black"/>
                </a:solidFill>
              </a:rPr>
              <a:t>In der Regel verfügen Wohnhäuser über eine gemeinschaftlich genützte Waschküche und einen Plan/Regel, wer sie wann benützen kann. </a:t>
            </a:r>
          </a:p>
          <a:p>
            <a:pPr marL="0" indent="0">
              <a:buNone/>
            </a:pPr>
            <a:endParaRPr lang="de-CH" sz="2400" dirty="0"/>
          </a:p>
          <a:p>
            <a:pPr marL="0" indent="0">
              <a:buNone/>
            </a:pPr>
            <a:endParaRPr lang="de-CH" sz="2400" dirty="0"/>
          </a:p>
          <a:p>
            <a:pPr marL="0" indent="0">
              <a:buNone/>
            </a:pPr>
            <a:endParaRPr lang="de-CH" sz="2400" dirty="0"/>
          </a:p>
          <a:p>
            <a:pPr marL="0" indent="0">
              <a:buNone/>
            </a:pPr>
            <a:endParaRPr lang="de-CH" sz="2400" dirty="0"/>
          </a:p>
          <a:p>
            <a:pPr marL="0" indent="0">
              <a:buNone/>
            </a:pPr>
            <a:endParaRPr lang="de-CH" sz="2400" dirty="0"/>
          </a:p>
        </p:txBody>
      </p:sp>
    </p:spTree>
    <p:extLst>
      <p:ext uri="{BB962C8B-B14F-4D97-AF65-F5344CB8AC3E}">
        <p14:creationId xmlns:p14="http://schemas.microsoft.com/office/powerpoint/2010/main" val="4022837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Hausmanagement</a:t>
            </a:r>
          </a:p>
        </p:txBody>
      </p:sp>
      <p:sp>
        <p:nvSpPr>
          <p:cNvPr id="3" name="Inhaltsplatzhalter 2"/>
          <p:cNvSpPr>
            <a:spLocks noGrp="1"/>
          </p:cNvSpPr>
          <p:nvPr>
            <p:ph idx="1"/>
          </p:nvPr>
        </p:nvSpPr>
        <p:spPr/>
        <p:txBody>
          <a:bodyPr>
            <a:normAutofit fontScale="92500" lnSpcReduction="10000"/>
          </a:bodyPr>
          <a:lstStyle/>
          <a:p>
            <a:r>
              <a:rPr lang="de-CH" dirty="0"/>
              <a:t>Mülltrennung und Entsorgung</a:t>
            </a:r>
          </a:p>
          <a:p>
            <a:pPr marL="0" indent="0">
              <a:buNone/>
            </a:pPr>
            <a:r>
              <a:rPr lang="de-CH" sz="1900" u="sng" dirty="0"/>
              <a:t>Hauskehricht: </a:t>
            </a:r>
            <a:r>
              <a:rPr lang="de-CH" sz="1900" dirty="0"/>
              <a:t>Informieren Sie sich, an welchen Tagen der Müll abgeholt wird. Stellen Sie den Müll max. 12 Stunden vorher auf die Strasse. Nur offizielle Müllsäcke der Wohngemeinde verwenden. </a:t>
            </a:r>
          </a:p>
          <a:p>
            <a:pPr marL="0" indent="0">
              <a:buNone/>
            </a:pPr>
            <a:endParaRPr lang="de-CH" sz="1900" u="sng" dirty="0"/>
          </a:p>
          <a:p>
            <a:pPr marL="0" indent="0">
              <a:buNone/>
            </a:pPr>
            <a:r>
              <a:rPr lang="de-CH" sz="1900" u="sng" dirty="0"/>
              <a:t>Kompost/Gartenabfälle: </a:t>
            </a:r>
            <a:r>
              <a:rPr lang="de-CH" sz="1900" dirty="0"/>
              <a:t>Spezielle Container benutzen (können bestellt werden)</a:t>
            </a:r>
          </a:p>
          <a:p>
            <a:pPr marL="0" indent="0">
              <a:buNone/>
            </a:pPr>
            <a:endParaRPr lang="de-CH" sz="1900" u="sng" dirty="0"/>
          </a:p>
          <a:p>
            <a:pPr marL="0" indent="0">
              <a:buNone/>
            </a:pPr>
            <a:r>
              <a:rPr lang="de-CH" sz="1900" u="sng" dirty="0"/>
              <a:t>Glas, Alu, Altpapier, Batterien, PET:</a:t>
            </a:r>
            <a:r>
              <a:rPr lang="de-CH" sz="1900" dirty="0"/>
              <a:t> Spezielle Entsorgungsstellen in Ihrer Nähe (Plastikflaschen und PET können auch bei Migros und Coop etc. entsorgt werden)</a:t>
            </a:r>
          </a:p>
          <a:p>
            <a:pPr marL="0" indent="0">
              <a:buNone/>
            </a:pPr>
            <a:endParaRPr lang="de-CH" sz="1900" u="sng" dirty="0"/>
          </a:p>
          <a:p>
            <a:pPr marL="0" indent="0">
              <a:buNone/>
            </a:pPr>
            <a:r>
              <a:rPr lang="de-CH" sz="1900" u="sng" dirty="0"/>
              <a:t>Sperrmüll: </a:t>
            </a:r>
            <a:r>
              <a:rPr lang="de-CH" sz="1900" dirty="0"/>
              <a:t>Entsorgungshöfe, je nach Gemeinde Abholdienst oder spezielle Gebührenmarken</a:t>
            </a:r>
          </a:p>
          <a:p>
            <a:pPr marL="0" indent="0">
              <a:buNone/>
            </a:pPr>
            <a:r>
              <a:rPr lang="de-CH" sz="1900" dirty="0">
                <a:hlinkClick r:id="rId2"/>
              </a:rPr>
              <a:t>https://www.bern.ch/themen/abfall/entsorgungskalender</a:t>
            </a:r>
            <a:endParaRPr lang="de-CH" sz="1900" dirty="0"/>
          </a:p>
          <a:p>
            <a:pPr marL="0" indent="0">
              <a:buNone/>
            </a:pPr>
            <a:r>
              <a:rPr lang="de-CH" sz="1900" dirty="0">
                <a:hlinkClick r:id="rId3"/>
              </a:rPr>
              <a:t>https://www.ostermundigen.ch/de/abfallwirtschaft/abfall-und-recycling.php</a:t>
            </a:r>
            <a:endParaRPr lang="de-CH" sz="1900" dirty="0"/>
          </a:p>
          <a:p>
            <a:pPr marL="0" indent="0">
              <a:buNone/>
            </a:pPr>
            <a:r>
              <a:rPr lang="de-CH" sz="1900" dirty="0">
                <a:hlinkClick r:id="rId4"/>
              </a:rPr>
              <a:t>https://www.koeniz.ch/wohnen/abfall--entsorgung/abfall-und-entsorgung</a:t>
            </a:r>
            <a:endParaRPr lang="de-CH" sz="1900" dirty="0"/>
          </a:p>
          <a:p>
            <a:pPr marL="0" indent="0">
              <a:buNone/>
            </a:pPr>
            <a:endParaRPr lang="de-CH" sz="1900" dirty="0"/>
          </a:p>
        </p:txBody>
      </p:sp>
    </p:spTree>
    <p:extLst>
      <p:ext uri="{BB962C8B-B14F-4D97-AF65-F5344CB8AC3E}">
        <p14:creationId xmlns:p14="http://schemas.microsoft.com/office/powerpoint/2010/main" val="2942790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Hausmanagement</a:t>
            </a:r>
          </a:p>
        </p:txBody>
      </p:sp>
      <p:sp>
        <p:nvSpPr>
          <p:cNvPr id="3" name="Inhaltsplatzhalter 2"/>
          <p:cNvSpPr>
            <a:spLocks noGrp="1"/>
          </p:cNvSpPr>
          <p:nvPr>
            <p:ph idx="1"/>
          </p:nvPr>
        </p:nvSpPr>
        <p:spPr/>
        <p:txBody>
          <a:bodyPr>
            <a:normAutofit fontScale="85000" lnSpcReduction="10000"/>
          </a:bodyPr>
          <a:lstStyle/>
          <a:p>
            <a:pPr lvl="0"/>
            <a:r>
              <a:rPr lang="de-CH" dirty="0">
                <a:solidFill>
                  <a:prstClr val="black"/>
                </a:solidFill>
              </a:rPr>
              <a:t>Nachbarschaftspflege, Demokratie im Haus, Konfliktbewältigung, gegenseitige Hilfe… </a:t>
            </a:r>
            <a:endParaRPr lang="de-CH" sz="2400" dirty="0"/>
          </a:p>
          <a:p>
            <a:pPr marL="0" indent="0">
              <a:buNone/>
            </a:pPr>
            <a:r>
              <a:rPr lang="de-CH" sz="2400" dirty="0"/>
              <a:t>In der Schweiz leben die meisten Leute leider aneinander vorbei (man kennt sich nicht). Im Konfliktfall kann das Probleme verursachen, weil man sich nicht kennt. </a:t>
            </a:r>
          </a:p>
          <a:p>
            <a:pPr marL="0" indent="0">
              <a:buNone/>
            </a:pPr>
            <a:r>
              <a:rPr lang="de-CH" sz="2400" dirty="0"/>
              <a:t>Nachbarn kennenlernen und Treffen der </a:t>
            </a:r>
            <a:r>
              <a:rPr lang="de-CH" sz="2400" dirty="0" err="1"/>
              <a:t>Bewohner:innen</a:t>
            </a:r>
            <a:r>
              <a:rPr lang="de-CH" sz="2400" dirty="0"/>
              <a:t> können nützlich sein: </a:t>
            </a:r>
          </a:p>
          <a:p>
            <a:pPr>
              <a:buFontTx/>
              <a:buChar char="-"/>
            </a:pPr>
            <a:r>
              <a:rPr lang="de-CH" sz="2300" dirty="0"/>
              <a:t>Sie können gemeinsam die Waschordnung besprechen</a:t>
            </a:r>
          </a:p>
          <a:p>
            <a:pPr>
              <a:buFontTx/>
              <a:buChar char="-"/>
            </a:pPr>
            <a:r>
              <a:rPr lang="de-CH" sz="2300" dirty="0"/>
              <a:t>Probleme können im Gespräch gelöst werden</a:t>
            </a:r>
          </a:p>
          <a:p>
            <a:pPr>
              <a:buFontTx/>
              <a:buChar char="-"/>
            </a:pPr>
            <a:r>
              <a:rPr lang="de-CH" sz="2300" dirty="0"/>
              <a:t>Es entstehen Bekanntschaften für gegenseitige Hilfe</a:t>
            </a:r>
          </a:p>
          <a:p>
            <a:pPr>
              <a:buFontTx/>
              <a:buChar char="-"/>
            </a:pPr>
            <a:r>
              <a:rPr lang="de-CH" sz="2300" dirty="0"/>
              <a:t>Wenn der/die Nachbarin Sie kennt, vertraut Sie Ihnen mehr und wendet sich an Sie, wenn etwas ist </a:t>
            </a:r>
          </a:p>
          <a:p>
            <a:pPr marL="0" indent="0">
              <a:buNone/>
            </a:pPr>
            <a:r>
              <a:rPr lang="de-CH" sz="2100" b="1" dirty="0">
                <a:sym typeface="Wingdings" panose="05000000000000000000" pitchFamily="2" charset="2"/>
              </a:rPr>
              <a:t> Tipp: </a:t>
            </a:r>
            <a:r>
              <a:rPr lang="de-CH" sz="2100" dirty="0">
                <a:sym typeface="Wingdings" panose="05000000000000000000" pitchFamily="2" charset="2"/>
              </a:rPr>
              <a:t>Stellen Sie sich Ihren neuen Nachbarn vor und grüssen Sie sich gegenseitig. Sprechen Sie Probleme direkt an und suchen Sie nach einvernehmlichen Lösungen. </a:t>
            </a:r>
            <a:endParaRPr lang="de-CH" sz="2100" dirty="0"/>
          </a:p>
        </p:txBody>
      </p:sp>
    </p:spTree>
    <p:extLst>
      <p:ext uri="{BB962C8B-B14F-4D97-AF65-F5344CB8AC3E}">
        <p14:creationId xmlns:p14="http://schemas.microsoft.com/office/powerpoint/2010/main" val="2894511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Mobilität</a:t>
            </a:r>
          </a:p>
        </p:txBody>
      </p:sp>
      <p:sp>
        <p:nvSpPr>
          <p:cNvPr id="3" name="Inhaltsplatzhalter 2"/>
          <p:cNvSpPr>
            <a:spLocks noGrp="1"/>
          </p:cNvSpPr>
          <p:nvPr>
            <p:ph idx="1"/>
          </p:nvPr>
        </p:nvSpPr>
        <p:spPr/>
        <p:txBody>
          <a:bodyPr>
            <a:normAutofit fontScale="85000" lnSpcReduction="20000"/>
          </a:bodyPr>
          <a:lstStyle/>
          <a:p>
            <a:r>
              <a:rPr lang="de-CH" dirty="0"/>
              <a:t>Auto/Motorrad</a:t>
            </a:r>
          </a:p>
          <a:p>
            <a:pPr marL="0" indent="0">
              <a:buNone/>
            </a:pPr>
            <a:r>
              <a:rPr lang="de-CH" sz="1800" dirty="0"/>
              <a:t>Wenn Sie ein eigenes Auto haben: </a:t>
            </a:r>
          </a:p>
          <a:p>
            <a:pPr marL="0" indent="0">
              <a:buNone/>
            </a:pPr>
            <a:r>
              <a:rPr lang="de-CH" sz="1800" dirty="0"/>
              <a:t>Öffentliche Parkplätze sind rar und nur für kurze Zeit ist das Parkieren möglich/gratis. </a:t>
            </a:r>
          </a:p>
          <a:p>
            <a:pPr marL="0" indent="0">
              <a:buNone/>
            </a:pPr>
            <a:r>
              <a:rPr lang="de-CH" sz="1800" dirty="0"/>
              <a:t>In Bern gibt es Parkkarten für Ihr Wohnquartier (Fr. 264.-/Jahr), 4-Stunden und Tageskarten blaue und weisse Zone (Fr. 9.-/16.-, online, bei der Stadt oder an Ticketautomaten Bernmobil erhältlich) </a:t>
            </a:r>
          </a:p>
          <a:p>
            <a:pPr marL="0" indent="0">
              <a:buNone/>
            </a:pPr>
            <a:r>
              <a:rPr lang="de-CH" sz="1800" dirty="0">
                <a:hlinkClick r:id="rId2"/>
              </a:rPr>
              <a:t>https://www.bern.ch/themen/mobilitat-und-verkehr/motorrad-und-auto/parkieren/parkkartenzonen</a:t>
            </a:r>
            <a:endParaRPr lang="de-CH" sz="1800" dirty="0"/>
          </a:p>
          <a:p>
            <a:pPr marL="0" indent="0">
              <a:buNone/>
            </a:pPr>
            <a:r>
              <a:rPr lang="de-CH" sz="1800" dirty="0">
                <a:hlinkClick r:id="rId3"/>
              </a:rPr>
              <a:t>https://www.bern.ch/themen/mobilitat-und-verkehr/motorrad-und-auto/parkieren/parkkarten-fuer-besucherinnen-und-besucher</a:t>
            </a:r>
            <a:endParaRPr lang="de-CH" sz="1800" dirty="0"/>
          </a:p>
          <a:p>
            <a:pPr marL="0" indent="0">
              <a:buNone/>
            </a:pPr>
            <a:endParaRPr lang="de-CH" sz="1800" dirty="0"/>
          </a:p>
          <a:p>
            <a:pPr lvl="0"/>
            <a:r>
              <a:rPr lang="de-CH" dirty="0">
                <a:solidFill>
                  <a:prstClr val="black"/>
                </a:solidFill>
              </a:rPr>
              <a:t>Öffentlicher Verkehr (ÖV)</a:t>
            </a:r>
          </a:p>
          <a:p>
            <a:pPr marL="0" lvl="0" indent="0">
              <a:buNone/>
            </a:pPr>
            <a:r>
              <a:rPr lang="de-CH" sz="1800" dirty="0">
                <a:solidFill>
                  <a:prstClr val="black"/>
                </a:solidFill>
              </a:rPr>
              <a:t>Im Kanton Bern gibt es folgende Verkehrsverbünde: SBB (ganze Schweiz), BLS, Libero (Kantone Bern und Solothurn), </a:t>
            </a:r>
            <a:r>
              <a:rPr lang="de-CH" sz="1800" dirty="0" err="1">
                <a:solidFill>
                  <a:prstClr val="black"/>
                </a:solidFill>
              </a:rPr>
              <a:t>BernMobil</a:t>
            </a:r>
            <a:r>
              <a:rPr lang="de-CH" sz="1800" dirty="0">
                <a:solidFill>
                  <a:prstClr val="black"/>
                </a:solidFill>
              </a:rPr>
              <a:t> (Stadt Bern und Agglomeration) </a:t>
            </a:r>
          </a:p>
          <a:p>
            <a:pPr marL="0" lvl="0" indent="0">
              <a:buNone/>
            </a:pPr>
            <a:endParaRPr lang="de-CH" sz="2600" u="sng" dirty="0">
              <a:solidFill>
                <a:prstClr val="black"/>
              </a:solidFill>
            </a:endParaRPr>
          </a:p>
          <a:p>
            <a:pPr marL="0" lvl="0" indent="0">
              <a:buNone/>
            </a:pPr>
            <a:r>
              <a:rPr lang="de-CH" sz="2600" u="sng" dirty="0">
                <a:solidFill>
                  <a:prstClr val="black"/>
                </a:solidFill>
              </a:rPr>
              <a:t>Angebote SBB: </a:t>
            </a:r>
            <a:r>
              <a:rPr lang="de-CH" sz="1800" dirty="0" err="1">
                <a:solidFill>
                  <a:prstClr val="black"/>
                </a:solidFill>
              </a:rPr>
              <a:t>Halbtax</a:t>
            </a:r>
            <a:r>
              <a:rPr lang="de-CH" sz="1800" dirty="0">
                <a:solidFill>
                  <a:prstClr val="black"/>
                </a:solidFill>
              </a:rPr>
              <a:t> Abonnement (Tickets in der ganzen Schweiz zum halben / reduzierten Preis), Generalabonnement (GA) (Gratis in der ganzen Schweiz ÖV benutzen), seven25 (freie Fahrt ganze Schweiz für Personen unter 25 Jahren ab 19.00 Uhr), Spartickets und Spartageskarte SBB (für gewählte Verbindung/Tag bis zu 70% Rabatt bzw. ab Fr. 29.-) </a:t>
            </a:r>
          </a:p>
          <a:p>
            <a:pPr marL="0" lvl="0" indent="0">
              <a:buNone/>
            </a:pPr>
            <a:r>
              <a:rPr lang="de-CH" sz="1800" dirty="0">
                <a:solidFill>
                  <a:prstClr val="black"/>
                </a:solidFill>
                <a:hlinkClick r:id="rId4"/>
              </a:rPr>
              <a:t>https://www.sbb.ch/de/abos-billette/kaufmoeglichkeiten/sparen.html/</a:t>
            </a:r>
            <a:endParaRPr lang="de-CH" sz="1800" dirty="0">
              <a:solidFill>
                <a:prstClr val="black"/>
              </a:solidFill>
            </a:endParaRPr>
          </a:p>
          <a:p>
            <a:pPr marL="0" lvl="0" indent="0">
              <a:buNone/>
            </a:pPr>
            <a:endParaRPr lang="de-CH" sz="1800" dirty="0">
              <a:solidFill>
                <a:prstClr val="black"/>
              </a:solidFill>
            </a:endParaRPr>
          </a:p>
          <a:p>
            <a:pPr marL="0" lvl="0" indent="0">
              <a:buNone/>
            </a:pPr>
            <a:endParaRPr lang="de-CH" sz="1800" dirty="0">
              <a:solidFill>
                <a:prstClr val="black"/>
              </a:solidFill>
            </a:endParaRPr>
          </a:p>
          <a:p>
            <a:pPr marL="0" indent="0">
              <a:buNone/>
            </a:pPr>
            <a:endParaRPr lang="de-CH" sz="1800" dirty="0"/>
          </a:p>
        </p:txBody>
      </p:sp>
    </p:spTree>
    <p:extLst>
      <p:ext uri="{BB962C8B-B14F-4D97-AF65-F5344CB8AC3E}">
        <p14:creationId xmlns:p14="http://schemas.microsoft.com/office/powerpoint/2010/main" val="941472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Mobilität</a:t>
            </a:r>
          </a:p>
        </p:txBody>
      </p:sp>
      <p:sp>
        <p:nvSpPr>
          <p:cNvPr id="3" name="Inhaltsplatzhalter 2"/>
          <p:cNvSpPr>
            <a:spLocks noGrp="1"/>
          </p:cNvSpPr>
          <p:nvPr>
            <p:ph idx="1"/>
          </p:nvPr>
        </p:nvSpPr>
        <p:spPr/>
        <p:txBody>
          <a:bodyPr>
            <a:normAutofit fontScale="92500" lnSpcReduction="10000"/>
          </a:bodyPr>
          <a:lstStyle/>
          <a:p>
            <a:pPr marL="0" indent="0">
              <a:buNone/>
            </a:pPr>
            <a:r>
              <a:rPr lang="de-CH" sz="2200" u="sng" dirty="0"/>
              <a:t>Angebote von Libero </a:t>
            </a:r>
          </a:p>
          <a:p>
            <a:pPr marL="0" indent="0">
              <a:buNone/>
            </a:pPr>
            <a:r>
              <a:rPr lang="de-CH" sz="1800" dirty="0" err="1"/>
              <a:t>Jahresabos</a:t>
            </a:r>
            <a:r>
              <a:rPr lang="de-CH" sz="1800" dirty="0"/>
              <a:t>, </a:t>
            </a:r>
            <a:r>
              <a:rPr lang="de-CH" sz="1800" dirty="0" err="1"/>
              <a:t>Monatsabos</a:t>
            </a:r>
            <a:r>
              <a:rPr lang="de-CH" sz="1800" dirty="0"/>
              <a:t> für Ihre Zonen/Strecken</a:t>
            </a:r>
          </a:p>
          <a:p>
            <a:pPr marL="0" indent="0">
              <a:buNone/>
            </a:pPr>
            <a:r>
              <a:rPr lang="de-CH" sz="1800" dirty="0">
                <a:hlinkClick r:id="rId2"/>
              </a:rPr>
              <a:t>https://www.mylibero.ch/de/zonenplan</a:t>
            </a:r>
            <a:endParaRPr lang="de-CH" sz="1800" dirty="0"/>
          </a:p>
          <a:p>
            <a:pPr marL="0" indent="0">
              <a:buNone/>
            </a:pPr>
            <a:r>
              <a:rPr lang="de-CH" sz="1800" dirty="0">
                <a:hlinkClick r:id="rId3"/>
              </a:rPr>
              <a:t>https://www.mylibero.ch/de/abos</a:t>
            </a:r>
            <a:endParaRPr lang="de-CH" sz="1800" dirty="0"/>
          </a:p>
          <a:p>
            <a:pPr marL="0" indent="0">
              <a:buNone/>
            </a:pPr>
            <a:endParaRPr lang="de-CH" sz="1800" dirty="0"/>
          </a:p>
          <a:p>
            <a:pPr marL="0" indent="0">
              <a:buNone/>
            </a:pPr>
            <a:r>
              <a:rPr lang="de-CH" sz="1800" dirty="0">
                <a:sym typeface="Wingdings" panose="05000000000000000000" pitchFamily="2" charset="2"/>
              </a:rPr>
              <a:t> </a:t>
            </a:r>
            <a:r>
              <a:rPr lang="de-CH" sz="1800" dirty="0"/>
              <a:t>Tipp! Praktisch: SBB-App für das Smartphone und Swisspass.ch </a:t>
            </a:r>
            <a:r>
              <a:rPr lang="de-CH" sz="1800" dirty="0" err="1"/>
              <a:t>login</a:t>
            </a:r>
            <a:r>
              <a:rPr lang="de-CH" sz="1800" dirty="0"/>
              <a:t> </a:t>
            </a:r>
          </a:p>
          <a:p>
            <a:pPr marL="0" indent="0">
              <a:buNone/>
            </a:pPr>
            <a:r>
              <a:rPr lang="de-CH" sz="1800" dirty="0"/>
              <a:t>Beim Online-Ticketkauf werden Spartickets angezeigt</a:t>
            </a:r>
          </a:p>
          <a:p>
            <a:pPr marL="0" indent="0">
              <a:buNone/>
            </a:pPr>
            <a:endParaRPr lang="de-CH" sz="1800" dirty="0"/>
          </a:p>
          <a:p>
            <a:pPr lvl="0"/>
            <a:r>
              <a:rPr lang="de-CH" sz="2700" dirty="0">
                <a:solidFill>
                  <a:prstClr val="black"/>
                </a:solidFill>
              </a:rPr>
              <a:t>Mobility </a:t>
            </a:r>
            <a:r>
              <a:rPr lang="de-CH" sz="2700" dirty="0" err="1">
                <a:solidFill>
                  <a:prstClr val="black"/>
                </a:solidFill>
              </a:rPr>
              <a:t>Carsharing</a:t>
            </a:r>
            <a:endParaRPr lang="de-CH" sz="2700" dirty="0">
              <a:solidFill>
                <a:prstClr val="black"/>
              </a:solidFill>
            </a:endParaRPr>
          </a:p>
          <a:p>
            <a:pPr marL="0" indent="0">
              <a:buNone/>
            </a:pPr>
            <a:r>
              <a:rPr lang="de-DE" sz="1800" dirty="0"/>
              <a:t>Mit dem </a:t>
            </a:r>
            <a:r>
              <a:rPr lang="de-DE" sz="1800" b="1" dirty="0" err="1"/>
              <a:t>Jahresabo</a:t>
            </a:r>
            <a:r>
              <a:rPr lang="de-DE" sz="1800" dirty="0"/>
              <a:t> fährst du ein ganzes Jahr lang für CHF 10.75 pro Monat.</a:t>
            </a:r>
          </a:p>
          <a:p>
            <a:r>
              <a:rPr lang="de-DE" sz="1800" dirty="0"/>
              <a:t>Abo-Gebühr CHF 129 pro Jahr</a:t>
            </a:r>
          </a:p>
          <a:p>
            <a:r>
              <a:rPr lang="de-DE" sz="1800" dirty="0"/>
              <a:t>Fahrten ab CHF 2.00/h und CHF 0.55/km</a:t>
            </a:r>
          </a:p>
          <a:p>
            <a:r>
              <a:rPr lang="de-DE" sz="1800" dirty="0"/>
              <a:t>Fahrtengutschrift CHF 30 jährlich*</a:t>
            </a:r>
          </a:p>
          <a:p>
            <a:r>
              <a:rPr lang="de-DE" sz="1800" dirty="0"/>
              <a:t>Zugang zu allen Fahrzeugkategorien</a:t>
            </a:r>
          </a:p>
          <a:p>
            <a:pPr marL="0" indent="0">
              <a:buNone/>
            </a:pPr>
            <a:endParaRPr lang="de-CH" sz="1800" dirty="0"/>
          </a:p>
          <a:p>
            <a:pPr marL="0" indent="0">
              <a:buNone/>
            </a:pPr>
            <a:endParaRPr lang="de-CH" sz="1800" dirty="0"/>
          </a:p>
        </p:txBody>
      </p:sp>
    </p:spTree>
    <p:extLst>
      <p:ext uri="{BB962C8B-B14F-4D97-AF65-F5344CB8AC3E}">
        <p14:creationId xmlns:p14="http://schemas.microsoft.com/office/powerpoint/2010/main" val="2026423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Mobilität</a:t>
            </a:r>
          </a:p>
        </p:txBody>
      </p:sp>
      <p:sp>
        <p:nvSpPr>
          <p:cNvPr id="3" name="Inhaltsplatzhalter 2"/>
          <p:cNvSpPr>
            <a:spLocks noGrp="1"/>
          </p:cNvSpPr>
          <p:nvPr>
            <p:ph idx="1"/>
          </p:nvPr>
        </p:nvSpPr>
        <p:spPr/>
        <p:txBody>
          <a:bodyPr>
            <a:normAutofit fontScale="92500" lnSpcReduction="10000"/>
          </a:bodyPr>
          <a:lstStyle/>
          <a:p>
            <a:pPr marL="0" indent="0">
              <a:buNone/>
            </a:pPr>
            <a:r>
              <a:rPr lang="de-DE" sz="1900" b="1" cap="all" dirty="0"/>
              <a:t>CLICK &amp; DRIVE – DAS ANGEBOT FÜR SELTENFAHRER*INNEN</a:t>
            </a:r>
          </a:p>
          <a:p>
            <a:pPr marL="0" indent="0">
              <a:buNone/>
            </a:pPr>
            <a:r>
              <a:rPr lang="de-DE" sz="1900" dirty="0"/>
              <a:t>Fahrzeuge spontan nutzen und nur bezahlen, wenn man fährt. Dafür fallen zum Fahrtarif zusätzlich +CHF 1.00/h und +CHF 0.10/km an.</a:t>
            </a:r>
          </a:p>
          <a:p>
            <a:pPr marL="0" indent="0">
              <a:buNone/>
            </a:pPr>
            <a:r>
              <a:rPr lang="de-DE" sz="1900" dirty="0"/>
              <a:t>Keine Abo-Gebühren</a:t>
            </a:r>
          </a:p>
          <a:p>
            <a:pPr marL="0" indent="0">
              <a:buNone/>
            </a:pPr>
            <a:r>
              <a:rPr lang="de-DE" sz="1900" dirty="0"/>
              <a:t>Einmalige Registrierungsgebühr CHF 25.-</a:t>
            </a:r>
          </a:p>
          <a:p>
            <a:pPr marL="0" indent="0">
              <a:buNone/>
            </a:pPr>
            <a:r>
              <a:rPr lang="de-DE" sz="1900" dirty="0"/>
              <a:t>Fahrten ab CHF 3.00/h und CHF 0.65/km</a:t>
            </a:r>
          </a:p>
          <a:p>
            <a:pPr marL="0" indent="0">
              <a:buNone/>
            </a:pPr>
            <a:r>
              <a:rPr lang="de-DE" sz="1900" dirty="0"/>
              <a:t>Zugang zu allen Fahrzeugkategorien</a:t>
            </a:r>
          </a:p>
          <a:p>
            <a:pPr>
              <a:buFont typeface="Wingdings"/>
              <a:buChar char="à"/>
            </a:pPr>
            <a:r>
              <a:rPr lang="de-DE" sz="1900" dirty="0">
                <a:hlinkClick r:id="rId2"/>
              </a:rPr>
              <a:t>https://www.mobility.ch/de/privatkunden/abos-und-preise</a:t>
            </a:r>
            <a:endParaRPr lang="de-DE" sz="1900" dirty="0"/>
          </a:p>
          <a:p>
            <a:pPr marL="0" indent="0">
              <a:buNone/>
            </a:pPr>
            <a:endParaRPr lang="de-DE" sz="1900" dirty="0"/>
          </a:p>
          <a:p>
            <a:pPr lvl="0"/>
            <a:r>
              <a:rPr lang="de-CH" sz="2600" dirty="0">
                <a:solidFill>
                  <a:prstClr val="black"/>
                </a:solidFill>
              </a:rPr>
              <a:t>Fahrrad und E-</a:t>
            </a:r>
            <a:r>
              <a:rPr lang="de-CH" sz="2600" dirty="0" err="1">
                <a:solidFill>
                  <a:prstClr val="black"/>
                </a:solidFill>
              </a:rPr>
              <a:t>Trottinets</a:t>
            </a:r>
            <a:endParaRPr lang="de-CH" sz="2600" dirty="0">
              <a:solidFill>
                <a:prstClr val="black"/>
              </a:solidFill>
            </a:endParaRPr>
          </a:p>
          <a:p>
            <a:pPr marL="0" lvl="0" indent="0">
              <a:buNone/>
            </a:pPr>
            <a:r>
              <a:rPr lang="de-CH" sz="1900" dirty="0">
                <a:solidFill>
                  <a:prstClr val="black"/>
                </a:solidFill>
              </a:rPr>
              <a:t>Die günstigste Art der Mobilität ist das Velo (Fahrrad) </a:t>
            </a:r>
          </a:p>
          <a:p>
            <a:pPr marL="0" lvl="0" indent="0">
              <a:buNone/>
            </a:pPr>
            <a:r>
              <a:rPr lang="de-CH" sz="1900" dirty="0">
                <a:solidFill>
                  <a:prstClr val="black"/>
                </a:solidFill>
              </a:rPr>
              <a:t>Auch hier gibt es öffentliche Angebote</a:t>
            </a:r>
          </a:p>
          <a:p>
            <a:pPr marL="0" indent="0">
              <a:buNone/>
            </a:pPr>
            <a:r>
              <a:rPr lang="de-CH" sz="2000" dirty="0">
                <a:hlinkClick r:id="rId3"/>
              </a:rPr>
              <a:t>https://www.publibike.ch/de/publibike/news/Velo-Bern</a:t>
            </a:r>
            <a:endParaRPr lang="de-CH" sz="2000" dirty="0"/>
          </a:p>
          <a:p>
            <a:pPr marL="0" indent="0">
              <a:buNone/>
            </a:pPr>
            <a:r>
              <a:rPr lang="de-CH" sz="2000" dirty="0">
                <a:hlinkClick r:id="rId4"/>
              </a:rPr>
              <a:t>https://www.publibike.ch/de/publibike/pricing</a:t>
            </a:r>
            <a:endParaRPr lang="de-CH" sz="2000" dirty="0"/>
          </a:p>
          <a:p>
            <a:pPr marL="0" lvl="0" indent="0">
              <a:buNone/>
            </a:pPr>
            <a:endParaRPr lang="de-CH" sz="1900" dirty="0">
              <a:solidFill>
                <a:prstClr val="black"/>
              </a:solidFill>
            </a:endParaRPr>
          </a:p>
        </p:txBody>
      </p:sp>
    </p:spTree>
    <p:extLst>
      <p:ext uri="{BB962C8B-B14F-4D97-AF65-F5344CB8AC3E}">
        <p14:creationId xmlns:p14="http://schemas.microsoft.com/office/powerpoint/2010/main" val="2035219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Mobilität</a:t>
            </a:r>
          </a:p>
        </p:txBody>
      </p:sp>
      <p:sp>
        <p:nvSpPr>
          <p:cNvPr id="3" name="Inhaltsplatzhalter 2"/>
          <p:cNvSpPr>
            <a:spLocks noGrp="1"/>
          </p:cNvSpPr>
          <p:nvPr>
            <p:ph idx="1"/>
          </p:nvPr>
        </p:nvSpPr>
        <p:spPr/>
        <p:txBody>
          <a:bodyPr/>
          <a:lstStyle/>
          <a:p>
            <a:pPr lvl="0"/>
            <a:r>
              <a:rPr lang="de-CH" dirty="0">
                <a:solidFill>
                  <a:prstClr val="black"/>
                </a:solidFill>
              </a:rPr>
              <a:t>Auto-Leasing</a:t>
            </a:r>
          </a:p>
          <a:p>
            <a:pPr marL="0" lvl="0" indent="0">
              <a:buNone/>
            </a:pPr>
            <a:r>
              <a:rPr lang="de-CH" sz="2200" u="sng" dirty="0">
                <a:solidFill>
                  <a:prstClr val="black"/>
                </a:solidFill>
              </a:rPr>
              <a:t>Vorteile: </a:t>
            </a:r>
          </a:p>
          <a:p>
            <a:r>
              <a:rPr lang="de-CH" sz="1800" dirty="0"/>
              <a:t>Planungssicherheit durch feste Monatsraten</a:t>
            </a:r>
          </a:p>
          <a:p>
            <a:r>
              <a:rPr lang="de-CH" sz="1800" dirty="0"/>
              <a:t>Laufzeiten erlauben grösstmögliche Flexibilität</a:t>
            </a:r>
          </a:p>
          <a:p>
            <a:r>
              <a:rPr lang="de-CH" sz="1800" dirty="0"/>
              <a:t>Keine teuren Reparaturen</a:t>
            </a:r>
          </a:p>
          <a:p>
            <a:r>
              <a:rPr lang="de-CH" sz="1800" dirty="0"/>
              <a:t>Unvorhersehbare Risiken trägt die Leasinggesellschaft</a:t>
            </a:r>
          </a:p>
          <a:p>
            <a:r>
              <a:rPr lang="de-CH" sz="1800" dirty="0"/>
              <a:t>Keine Probleme mit dem Verkauf</a:t>
            </a:r>
          </a:p>
          <a:p>
            <a:pPr marL="0" indent="0">
              <a:buNone/>
            </a:pPr>
            <a:r>
              <a:rPr lang="de-CH" sz="2200" u="sng" dirty="0"/>
              <a:t>Nachteile</a:t>
            </a:r>
            <a:r>
              <a:rPr lang="de-CH" sz="1800" dirty="0"/>
              <a:t>: </a:t>
            </a:r>
          </a:p>
          <a:p>
            <a:r>
              <a:rPr lang="de-CH" sz="1800" dirty="0"/>
              <a:t>Leasingfahrzeuge sind kein Eigentum des Mieters</a:t>
            </a:r>
          </a:p>
          <a:p>
            <a:r>
              <a:rPr lang="de-CH" sz="1800" dirty="0"/>
              <a:t>Mögliche Probleme bei der Rückgabe</a:t>
            </a:r>
          </a:p>
          <a:p>
            <a:r>
              <a:rPr lang="de-CH" sz="1800" dirty="0"/>
              <a:t>Vorzeitige Vertragskündigung meist relativ teuer</a:t>
            </a:r>
          </a:p>
          <a:p>
            <a:r>
              <a:rPr lang="de-CH" sz="1800" dirty="0"/>
              <a:t>Freie Werkstattwahl meist ausgeschlossen</a:t>
            </a:r>
          </a:p>
          <a:p>
            <a:pPr marL="0" indent="0">
              <a:buNone/>
            </a:pPr>
            <a:endParaRPr lang="de-CH" sz="1800" dirty="0"/>
          </a:p>
          <a:p>
            <a:pPr marL="0" indent="0">
              <a:buNone/>
            </a:pPr>
            <a:endParaRPr lang="de-DE" sz="2400" dirty="0"/>
          </a:p>
          <a:p>
            <a:endParaRPr lang="de-CH" dirty="0"/>
          </a:p>
        </p:txBody>
      </p:sp>
    </p:spTree>
    <p:extLst>
      <p:ext uri="{BB962C8B-B14F-4D97-AF65-F5344CB8AC3E}">
        <p14:creationId xmlns:p14="http://schemas.microsoft.com/office/powerpoint/2010/main" val="313588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732" y="569420"/>
            <a:ext cx="8229600" cy="1143000"/>
          </a:xfrm>
        </p:spPr>
        <p:txBody>
          <a:bodyPr/>
          <a:lstStyle/>
          <a:p>
            <a:r>
              <a:rPr lang="de-DE" dirty="0">
                <a:latin typeface="Arial"/>
                <a:cs typeface="Arial"/>
              </a:rPr>
              <a:t>Workshops / Austausch   </a:t>
            </a:r>
          </a:p>
        </p:txBody>
      </p:sp>
      <p:sp>
        <p:nvSpPr>
          <p:cNvPr id="3" name="Inhaltsplatzhalter 2"/>
          <p:cNvSpPr>
            <a:spLocks noGrp="1"/>
          </p:cNvSpPr>
          <p:nvPr>
            <p:ph idx="1"/>
          </p:nvPr>
        </p:nvSpPr>
        <p:spPr/>
        <p:txBody>
          <a:bodyPr>
            <a:normAutofit/>
          </a:bodyPr>
          <a:lstStyle/>
          <a:p>
            <a:pPr marL="514350" indent="-457200">
              <a:lnSpc>
                <a:spcPct val="150000"/>
              </a:lnSpc>
              <a:buAutoNum type="arabicPeriod"/>
            </a:pPr>
            <a:r>
              <a:rPr lang="de-DE" sz="2000" dirty="0">
                <a:latin typeface="Arial"/>
                <a:cs typeface="Arial"/>
              </a:rPr>
              <a:t>Eigene Tipps und Erfahrungen in Zusammenhang mit Wohnungssuche / Wohnungskündigung / Unterhalt der Wohnung / Umzug </a:t>
            </a:r>
          </a:p>
          <a:p>
            <a:pPr marL="514350" indent="-457200">
              <a:lnSpc>
                <a:spcPct val="150000"/>
              </a:lnSpc>
              <a:buAutoNum type="arabicPeriod"/>
            </a:pPr>
            <a:r>
              <a:rPr lang="de-DE" sz="2000" dirty="0">
                <a:latin typeface="Arial"/>
                <a:cs typeface="Arial"/>
              </a:rPr>
              <a:t>Hausmanagement / Nachbarschaftsfragen / Entsorgung </a:t>
            </a:r>
          </a:p>
          <a:p>
            <a:pPr marL="514350" indent="-457200">
              <a:lnSpc>
                <a:spcPct val="150000"/>
              </a:lnSpc>
              <a:buAutoNum type="arabicPeriod"/>
            </a:pPr>
            <a:r>
              <a:rPr lang="de-DE" sz="2000" dirty="0">
                <a:latin typeface="Arial"/>
                <a:cs typeface="Arial"/>
              </a:rPr>
              <a:t>Mobilität / Leasing</a:t>
            </a:r>
          </a:p>
          <a:p>
            <a:pPr marL="514350" indent="-457200">
              <a:lnSpc>
                <a:spcPct val="150000"/>
              </a:lnSpc>
              <a:buAutoNum type="arabicPeriod"/>
            </a:pPr>
            <a:endParaRPr lang="de-DE" sz="2000" dirty="0">
              <a:latin typeface="Arial"/>
              <a:cs typeface="Arial"/>
            </a:endParaRPr>
          </a:p>
          <a:p>
            <a:pPr marL="57150" indent="0">
              <a:lnSpc>
                <a:spcPct val="150000"/>
              </a:lnSpc>
              <a:buNone/>
            </a:pPr>
            <a:endParaRPr lang="de-DE" sz="2000" dirty="0">
              <a:latin typeface="Arial"/>
              <a:cs typeface="Arial"/>
            </a:endParaRPr>
          </a:p>
          <a:p>
            <a:pPr marL="514350" indent="-457200">
              <a:lnSpc>
                <a:spcPct val="150000"/>
              </a:lnSpc>
              <a:buAutoNum type="arabicPeriod"/>
            </a:pPr>
            <a:endParaRPr lang="de-DE" sz="2000" dirty="0">
              <a:latin typeface="Arial"/>
              <a:cs typeface="Arial"/>
            </a:endParaRP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1127745" cy="526372"/>
          </a:xfrm>
          <a:prstGeom prst="rect">
            <a:avLst/>
          </a:prstGeom>
        </p:spPr>
      </p:pic>
    </p:spTree>
    <p:extLst>
      <p:ext uri="{BB962C8B-B14F-4D97-AF65-F5344CB8AC3E}">
        <p14:creationId xmlns:p14="http://schemas.microsoft.com/office/powerpoint/2010/main" val="13175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Arial"/>
                <a:cs typeface="Arial"/>
              </a:rPr>
              <a:t>Wer sind wir?</a:t>
            </a:r>
          </a:p>
        </p:txBody>
      </p:sp>
      <p:sp>
        <p:nvSpPr>
          <p:cNvPr id="3" name="Inhaltsplatzhalter 2"/>
          <p:cNvSpPr>
            <a:spLocks noGrp="1"/>
          </p:cNvSpPr>
          <p:nvPr>
            <p:ph idx="1"/>
          </p:nvPr>
        </p:nvSpPr>
        <p:spPr>
          <a:xfrm>
            <a:off x="380761" y="2066794"/>
            <a:ext cx="7995684" cy="4343426"/>
          </a:xfrm>
        </p:spPr>
        <p:txBody>
          <a:bodyPr>
            <a:normAutofit fontScale="55000" lnSpcReduction="20000"/>
          </a:bodyPr>
          <a:lstStyle/>
          <a:p>
            <a:pPr marL="0" indent="0">
              <a:lnSpc>
                <a:spcPct val="150000"/>
              </a:lnSpc>
              <a:buNone/>
            </a:pPr>
            <a:r>
              <a:rPr lang="de-DE" sz="2700" b="1" dirty="0">
                <a:latin typeface="Arial"/>
                <a:cs typeface="Arial"/>
              </a:rPr>
              <a:t>Beratungsbereich </a:t>
            </a:r>
            <a:r>
              <a:rPr lang="de-DE" sz="2700" b="1" dirty="0" err="1">
                <a:latin typeface="Arial"/>
                <a:cs typeface="Arial"/>
              </a:rPr>
              <a:t>isa</a:t>
            </a:r>
            <a:r>
              <a:rPr lang="de-DE" sz="2700" b="1" dirty="0">
                <a:latin typeface="Arial"/>
                <a:cs typeface="Arial"/>
              </a:rPr>
              <a:t> </a:t>
            </a:r>
            <a:endParaRPr lang="de-DE" sz="1600" dirty="0">
              <a:latin typeface="Arial"/>
              <a:cs typeface="Arial"/>
            </a:endParaRPr>
          </a:p>
          <a:p>
            <a:pPr>
              <a:lnSpc>
                <a:spcPct val="150000"/>
              </a:lnSpc>
            </a:pPr>
            <a:r>
              <a:rPr lang="de-DE" sz="2200" b="1" dirty="0">
                <a:latin typeface="Arial"/>
                <a:cs typeface="Arial"/>
              </a:rPr>
              <a:t>Auskunft zu</a:t>
            </a:r>
            <a:r>
              <a:rPr lang="de-DE" sz="2200" dirty="0">
                <a:latin typeface="Arial"/>
                <a:cs typeface="Arial"/>
              </a:rPr>
              <a:t>: migrationsrechtlichen Fragen (Einreise, Aufenthalt, Niederlassung, Einbürgerung, Familiennachzug, Härtefälle etc. </a:t>
            </a:r>
            <a:r>
              <a:rPr lang="de-DE" sz="2200" dirty="0">
                <a:latin typeface="Arial"/>
                <a:cs typeface="Arial"/>
                <a:sym typeface="Wingdings"/>
              </a:rPr>
              <a:t>keine Mandatsführungen!</a:t>
            </a:r>
            <a:r>
              <a:rPr lang="de-DE" sz="2200" dirty="0">
                <a:latin typeface="Arial"/>
                <a:cs typeface="Arial"/>
              </a:rPr>
              <a:t>), Aus- und Weiterbildung, Arbeit, Spracherwerb, Familie und Kinder, Gesundheit, Wohnen, Sozialversicherungen, Finanzen, Umgang mit Behörden (Systemübersetzungen), Gewalt, Rassismus, Diskriminierung</a:t>
            </a:r>
          </a:p>
          <a:p>
            <a:pPr marL="0" indent="0">
              <a:lnSpc>
                <a:spcPct val="150000"/>
              </a:lnSpc>
              <a:buNone/>
            </a:pPr>
            <a:endParaRPr lang="de-DE" sz="2200" dirty="0">
              <a:latin typeface="Arial"/>
              <a:cs typeface="Arial"/>
            </a:endParaRPr>
          </a:p>
          <a:p>
            <a:pPr>
              <a:lnSpc>
                <a:spcPct val="150000"/>
              </a:lnSpc>
            </a:pPr>
            <a:r>
              <a:rPr lang="de-DE" sz="2200" b="1" dirty="0">
                <a:latin typeface="Arial"/>
                <a:cs typeface="Arial"/>
              </a:rPr>
              <a:t>Ziel: </a:t>
            </a:r>
            <a:r>
              <a:rPr lang="de-DE" sz="2200" dirty="0">
                <a:latin typeface="Arial"/>
                <a:cs typeface="Arial"/>
              </a:rPr>
              <a:t>Zugänge, Partizipation und Chancengleichheit</a:t>
            </a:r>
          </a:p>
          <a:p>
            <a:pPr marL="0" indent="0">
              <a:lnSpc>
                <a:spcPct val="150000"/>
              </a:lnSpc>
              <a:buNone/>
            </a:pPr>
            <a:endParaRPr lang="de-DE" sz="1300" b="1" dirty="0">
              <a:latin typeface="Arial"/>
              <a:cs typeface="Arial"/>
            </a:endParaRPr>
          </a:p>
          <a:p>
            <a:pPr marL="400050" lvl="1" indent="0">
              <a:lnSpc>
                <a:spcPct val="150000"/>
              </a:lnSpc>
              <a:buNone/>
            </a:pPr>
            <a:r>
              <a:rPr lang="de-DE" sz="2100" b="1" dirty="0">
                <a:latin typeface="Arial"/>
                <a:cs typeface="Arial"/>
              </a:rPr>
              <a:t>Offene Beratung - kostenlos</a:t>
            </a:r>
          </a:p>
          <a:p>
            <a:pPr marL="400050" lvl="1" indent="0">
              <a:lnSpc>
                <a:spcPct val="150000"/>
              </a:lnSpc>
              <a:buNone/>
            </a:pPr>
            <a:r>
              <a:rPr lang="de-DE" sz="2100" dirty="0">
                <a:latin typeface="Arial"/>
                <a:cs typeface="Arial"/>
              </a:rPr>
              <a:t>MO-DO 16-18 Uhr </a:t>
            </a:r>
          </a:p>
          <a:p>
            <a:pPr marL="400050" lvl="1" indent="0">
              <a:lnSpc>
                <a:spcPct val="150000"/>
              </a:lnSpc>
              <a:buNone/>
            </a:pPr>
            <a:endParaRPr lang="de-DE" sz="1100" b="1" dirty="0">
              <a:latin typeface="Arial"/>
              <a:cs typeface="Arial"/>
            </a:endParaRPr>
          </a:p>
          <a:p>
            <a:pPr marL="400050" lvl="1" indent="0">
              <a:lnSpc>
                <a:spcPct val="150000"/>
              </a:lnSpc>
              <a:buNone/>
            </a:pPr>
            <a:r>
              <a:rPr lang="de-DE" sz="2100" b="1" dirty="0">
                <a:latin typeface="Arial"/>
                <a:cs typeface="Arial"/>
              </a:rPr>
              <a:t>Telefondienst – kostenlos </a:t>
            </a:r>
          </a:p>
          <a:p>
            <a:pPr marL="400050" lvl="1" indent="0">
              <a:lnSpc>
                <a:spcPct val="150000"/>
              </a:lnSpc>
              <a:buNone/>
            </a:pPr>
            <a:r>
              <a:rPr lang="de-DE" sz="2100" dirty="0">
                <a:latin typeface="Arial"/>
                <a:cs typeface="Arial"/>
              </a:rPr>
              <a:t>MO-DO 14-16 Uhr </a:t>
            </a:r>
          </a:p>
          <a:p>
            <a:pPr marL="400050" lvl="1" indent="0">
              <a:lnSpc>
                <a:spcPct val="150000"/>
              </a:lnSpc>
              <a:buNone/>
            </a:pPr>
            <a:endParaRPr lang="de-DE" sz="1100" b="1" u="sng" dirty="0">
              <a:latin typeface="Arial"/>
              <a:cs typeface="Arial"/>
            </a:endParaRPr>
          </a:p>
          <a:p>
            <a:pPr marL="400050" lvl="1" indent="0">
              <a:lnSpc>
                <a:spcPct val="150000"/>
              </a:lnSpc>
              <a:buNone/>
            </a:pPr>
            <a:r>
              <a:rPr lang="de-DE" sz="2100" b="1" dirty="0">
                <a:latin typeface="Arial"/>
                <a:cs typeface="Arial"/>
              </a:rPr>
              <a:t>Per Mail/Kontaktformular erreichbar</a:t>
            </a:r>
          </a:p>
          <a:p>
            <a:pPr marL="400050" lvl="1" indent="0">
              <a:lnSpc>
                <a:spcPct val="150000"/>
              </a:lnSpc>
              <a:buNone/>
            </a:pPr>
            <a:r>
              <a:rPr lang="de-DE" sz="2100" dirty="0">
                <a:latin typeface="Arial"/>
                <a:cs typeface="Arial"/>
                <a:hlinkClick r:id="rId3">
                  <a:extLst>
                    <a:ext uri="{A12FA001-AC4F-418D-AE19-62706E023703}">
                      <ahyp:hlinkClr xmlns:ahyp="http://schemas.microsoft.com/office/drawing/2018/hyperlinkcolor" val="tx"/>
                    </a:ext>
                  </a:extLst>
                </a:hlinkClick>
              </a:rPr>
              <a:t>beratung@isabern.ch</a:t>
            </a:r>
            <a:r>
              <a:rPr lang="de-DE" sz="2100" dirty="0">
                <a:latin typeface="Arial"/>
                <a:cs typeface="Arial"/>
              </a:rPr>
              <a:t> </a:t>
            </a:r>
          </a:p>
          <a:p>
            <a:pPr marL="0" indent="0">
              <a:lnSpc>
                <a:spcPct val="150000"/>
              </a:lnSpc>
              <a:buNone/>
            </a:pPr>
            <a:endParaRPr lang="de-DE" sz="2700" b="1" dirty="0">
              <a:latin typeface="Arial"/>
              <a:cs typeface="Arial"/>
            </a:endParaRPr>
          </a:p>
          <a:p>
            <a:pPr>
              <a:lnSpc>
                <a:spcPct val="150000"/>
              </a:lnSpc>
            </a:pPr>
            <a:endParaRPr lang="de-DE" sz="2400" dirty="0">
              <a:latin typeface="Arial"/>
              <a:cs typeface="Arial"/>
            </a:endParaRPr>
          </a:p>
        </p:txBody>
      </p:sp>
      <p:pic>
        <p:nvPicPr>
          <p:cNvPr id="4" name="Bild 3" descr="Logo transparent jpe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18" y="238706"/>
            <a:ext cx="994659" cy="464254"/>
          </a:xfrm>
          <a:prstGeom prst="rect">
            <a:avLst/>
          </a:prstGeom>
        </p:spPr>
      </p:pic>
      <p:pic>
        <p:nvPicPr>
          <p:cNvPr id="7" name="Bild 6" descr="Bildschirmfoto 2021-06-09 um 12.31.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3217" y="4156363"/>
            <a:ext cx="2028158" cy="2253857"/>
          </a:xfrm>
          <a:prstGeom prst="rect">
            <a:avLst/>
          </a:prstGeom>
        </p:spPr>
      </p:pic>
      <p:sp>
        <p:nvSpPr>
          <p:cNvPr id="9" name="Untertitel 4">
            <a:extLst>
              <a:ext uri="{FF2B5EF4-FFF2-40B4-BE49-F238E27FC236}">
                <a16:creationId xmlns:a16="http://schemas.microsoft.com/office/drawing/2014/main" id="{444FD829-2B9B-E548-84A5-E44790C96D11}"/>
              </a:ext>
            </a:extLst>
          </p:cNvPr>
          <p:cNvSpPr txBox="1">
            <a:spLocks/>
          </p:cNvSpPr>
          <p:nvPr/>
        </p:nvSpPr>
        <p:spPr>
          <a:xfrm>
            <a:off x="1254642" y="1619633"/>
            <a:ext cx="6400800" cy="609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de-DE" sz="2400" dirty="0">
              <a:solidFill>
                <a:schemeClr val="tx1">
                  <a:tint val="75000"/>
                </a:schemeClr>
              </a:solidFill>
              <a:latin typeface="Arial"/>
              <a:cs typeface="Arial"/>
            </a:endParaRPr>
          </a:p>
        </p:txBody>
      </p:sp>
    </p:spTree>
    <p:extLst>
      <p:ext uri="{BB962C8B-B14F-4D97-AF65-F5344CB8AC3E}">
        <p14:creationId xmlns:p14="http://schemas.microsoft.com/office/powerpoint/2010/main" val="3767466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DANKE!</a:t>
            </a:r>
          </a:p>
        </p:txBody>
      </p:sp>
      <p:sp>
        <p:nvSpPr>
          <p:cNvPr id="3" name="Inhaltsplatzhalter 2"/>
          <p:cNvSpPr>
            <a:spLocks noGrp="1"/>
          </p:cNvSpPr>
          <p:nvPr>
            <p:ph idx="1"/>
          </p:nvPr>
        </p:nvSpPr>
        <p:spPr/>
        <p:txBody>
          <a:bodyPr/>
          <a:lstStyle/>
          <a:p>
            <a:pPr marL="0" indent="0">
              <a:buNone/>
            </a:pPr>
            <a:r>
              <a:rPr lang="de-CH" dirty="0"/>
              <a:t>Danke für </a:t>
            </a:r>
            <a:r>
              <a:rPr lang="de-CH"/>
              <a:t>die Aufmerksamkeit!</a:t>
            </a:r>
            <a:endParaRPr lang="de-CH" dirty="0"/>
          </a:p>
          <a:p>
            <a:pPr marL="0" indent="0">
              <a:buNone/>
            </a:pPr>
            <a:r>
              <a:rPr lang="de-CH" dirty="0"/>
              <a:t>Wir freuen uns auf Ihre Fragen, Anregungen und Ideen! </a:t>
            </a:r>
          </a:p>
          <a:p>
            <a:pPr marL="0" indent="0">
              <a:buNone/>
            </a:pPr>
            <a:r>
              <a:rPr lang="de-CH" dirty="0"/>
              <a:t>Diese Präsentation können Sie per Mail an: </a:t>
            </a:r>
          </a:p>
          <a:p>
            <a:pPr marL="0" indent="0">
              <a:buNone/>
            </a:pPr>
            <a:r>
              <a:rPr lang="de-CH" dirty="0">
                <a:hlinkClick r:id="rId2"/>
              </a:rPr>
              <a:t>beratung@isabern.ch</a:t>
            </a:r>
            <a:r>
              <a:rPr lang="de-CH" dirty="0"/>
              <a:t> elektronisch bestellen</a:t>
            </a:r>
          </a:p>
          <a:p>
            <a:pPr marL="0" indent="0">
              <a:buNone/>
            </a:pPr>
            <a:endParaRPr lang="de-CH" dirty="0"/>
          </a:p>
        </p:txBody>
      </p:sp>
    </p:spTree>
    <p:extLst>
      <p:ext uri="{BB962C8B-B14F-4D97-AF65-F5344CB8AC3E}">
        <p14:creationId xmlns:p14="http://schemas.microsoft.com/office/powerpoint/2010/main" val="81908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latin typeface="Arial"/>
                <a:cs typeface="Arial"/>
              </a:rPr>
              <a:t>isa</a:t>
            </a:r>
            <a:r>
              <a:rPr lang="de-DE" dirty="0">
                <a:latin typeface="Arial"/>
                <a:cs typeface="Arial"/>
              </a:rPr>
              <a:t> Dienstleistungen </a:t>
            </a:r>
          </a:p>
        </p:txBody>
      </p:sp>
      <p:sp>
        <p:nvSpPr>
          <p:cNvPr id="3" name="Inhaltsplatzhalter 2"/>
          <p:cNvSpPr>
            <a:spLocks noGrp="1"/>
          </p:cNvSpPr>
          <p:nvPr>
            <p:ph idx="1"/>
          </p:nvPr>
        </p:nvSpPr>
        <p:spPr/>
        <p:txBody>
          <a:bodyPr>
            <a:normAutofit fontScale="47500" lnSpcReduction="20000"/>
          </a:bodyPr>
          <a:lstStyle/>
          <a:p>
            <a:pPr>
              <a:lnSpc>
                <a:spcPct val="150000"/>
              </a:lnSpc>
            </a:pPr>
            <a:r>
              <a:rPr lang="de-DE" sz="2700" b="1" dirty="0">
                <a:latin typeface="Arial"/>
                <a:cs typeface="Arial"/>
              </a:rPr>
              <a:t>Beratungsbereich</a:t>
            </a:r>
          </a:p>
          <a:p>
            <a:pPr lvl="1">
              <a:lnSpc>
                <a:spcPct val="150000"/>
              </a:lnSpc>
            </a:pPr>
            <a:r>
              <a:rPr lang="de-DE" sz="2000" dirty="0">
                <a:latin typeface="Arial"/>
                <a:cs typeface="Arial"/>
              </a:rPr>
              <a:t>Grundauftrag</a:t>
            </a:r>
          </a:p>
          <a:p>
            <a:pPr lvl="1">
              <a:lnSpc>
                <a:spcPct val="150000"/>
              </a:lnSpc>
            </a:pPr>
            <a:r>
              <a:rPr lang="de-DE" sz="2000" dirty="0">
                <a:latin typeface="Arial"/>
                <a:cs typeface="Arial"/>
              </a:rPr>
              <a:t>Berner Modell</a:t>
            </a:r>
          </a:p>
          <a:p>
            <a:pPr lvl="1">
              <a:lnSpc>
                <a:spcPct val="150000"/>
              </a:lnSpc>
            </a:pPr>
            <a:r>
              <a:rPr lang="de-DE" sz="2000" dirty="0">
                <a:latin typeface="Arial"/>
                <a:cs typeface="Arial"/>
              </a:rPr>
              <a:t>Fach- und Projektberatung</a:t>
            </a:r>
          </a:p>
          <a:p>
            <a:pPr>
              <a:lnSpc>
                <a:spcPct val="150000"/>
              </a:lnSpc>
            </a:pPr>
            <a:r>
              <a:rPr lang="de-DE" sz="2700" b="1" dirty="0">
                <a:latin typeface="Arial"/>
                <a:cs typeface="Arial"/>
              </a:rPr>
              <a:t>Bildungsbereich</a:t>
            </a:r>
          </a:p>
          <a:p>
            <a:pPr lvl="1">
              <a:lnSpc>
                <a:spcPct val="150000"/>
              </a:lnSpc>
            </a:pPr>
            <a:r>
              <a:rPr lang="de-DE" sz="2000" dirty="0">
                <a:latin typeface="Arial"/>
                <a:cs typeface="Arial"/>
              </a:rPr>
              <a:t>Deutschkurse</a:t>
            </a:r>
          </a:p>
          <a:p>
            <a:pPr lvl="1">
              <a:lnSpc>
                <a:spcPct val="150000"/>
              </a:lnSpc>
            </a:pPr>
            <a:r>
              <a:rPr lang="de-DE" sz="2000" dirty="0" err="1">
                <a:latin typeface="Arial"/>
                <a:cs typeface="Arial"/>
              </a:rPr>
              <a:t>Fide</a:t>
            </a:r>
            <a:r>
              <a:rPr lang="de-DE" sz="2000" dirty="0">
                <a:latin typeface="Arial"/>
                <a:cs typeface="Arial"/>
              </a:rPr>
              <a:t> Test (Sprachnachweis)</a:t>
            </a:r>
          </a:p>
          <a:p>
            <a:pPr>
              <a:lnSpc>
                <a:spcPct val="150000"/>
              </a:lnSpc>
            </a:pPr>
            <a:r>
              <a:rPr lang="de-DE" sz="2700" b="1" dirty="0">
                <a:latin typeface="Arial"/>
                <a:cs typeface="Arial"/>
              </a:rPr>
              <a:t>Interkulturelles Dolmetschen</a:t>
            </a:r>
          </a:p>
          <a:p>
            <a:pPr lvl="1">
              <a:lnSpc>
                <a:spcPct val="150000"/>
              </a:lnSpc>
            </a:pPr>
            <a:r>
              <a:rPr lang="de-DE" sz="2000" dirty="0">
                <a:latin typeface="Arial"/>
                <a:cs typeface="Arial"/>
              </a:rPr>
              <a:t>Aus- und Weiterbildungen </a:t>
            </a:r>
            <a:r>
              <a:rPr lang="de-DE" sz="2000" dirty="0" err="1">
                <a:latin typeface="Arial"/>
                <a:cs typeface="Arial"/>
              </a:rPr>
              <a:t>intercultura</a:t>
            </a:r>
            <a:endParaRPr lang="de-DE" sz="2000" dirty="0">
              <a:latin typeface="Arial"/>
              <a:cs typeface="Arial"/>
            </a:endParaRPr>
          </a:p>
          <a:p>
            <a:pPr>
              <a:lnSpc>
                <a:spcPct val="150000"/>
              </a:lnSpc>
            </a:pPr>
            <a:r>
              <a:rPr lang="de-DE" sz="2700" b="1" dirty="0">
                <a:latin typeface="Arial"/>
                <a:cs typeface="Arial"/>
              </a:rPr>
              <a:t>Arbeitsintegration</a:t>
            </a:r>
          </a:p>
          <a:p>
            <a:pPr lvl="1">
              <a:lnSpc>
                <a:spcPct val="150000"/>
              </a:lnSpc>
            </a:pPr>
            <a:r>
              <a:rPr lang="de-DE" sz="2000" dirty="0">
                <a:latin typeface="Arial"/>
                <a:cs typeface="Arial"/>
              </a:rPr>
              <a:t>Laufbahnberatung STEPS</a:t>
            </a:r>
          </a:p>
          <a:p>
            <a:pPr>
              <a:lnSpc>
                <a:spcPct val="150000"/>
              </a:lnSpc>
            </a:pPr>
            <a:r>
              <a:rPr lang="de-DE" sz="2700" b="1" dirty="0">
                <a:latin typeface="Arial"/>
                <a:cs typeface="Arial"/>
              </a:rPr>
              <a:t>Grundlagenarbeit</a:t>
            </a:r>
          </a:p>
          <a:p>
            <a:pPr>
              <a:lnSpc>
                <a:spcPct val="150000"/>
              </a:lnSpc>
            </a:pPr>
            <a:r>
              <a:rPr lang="de-DE" sz="2700" b="1" dirty="0">
                <a:latin typeface="Arial"/>
                <a:cs typeface="Arial"/>
              </a:rPr>
              <a:t>Veranstaltungen</a:t>
            </a:r>
          </a:p>
          <a:p>
            <a:pPr lvl="1">
              <a:lnSpc>
                <a:spcPct val="150000"/>
              </a:lnSpc>
            </a:pPr>
            <a:r>
              <a:rPr lang="de-DE" sz="2000" dirty="0">
                <a:latin typeface="Arial"/>
                <a:cs typeface="Arial"/>
              </a:rPr>
              <a:t>Austauschsitzung Migration</a:t>
            </a:r>
          </a:p>
          <a:p>
            <a:pPr>
              <a:lnSpc>
                <a:spcPct val="150000"/>
              </a:lnSpc>
            </a:pPr>
            <a:r>
              <a:rPr lang="de-DE" sz="2700" b="1" dirty="0">
                <a:latin typeface="Arial"/>
                <a:cs typeface="Arial"/>
              </a:rPr>
              <a:t>Projekte</a:t>
            </a:r>
          </a:p>
          <a:p>
            <a:pPr lvl="1">
              <a:lnSpc>
                <a:spcPct val="150000"/>
              </a:lnSpc>
            </a:pPr>
            <a:r>
              <a:rPr lang="de-DE" sz="2000" dirty="0">
                <a:latin typeface="Arial"/>
                <a:cs typeface="Arial"/>
              </a:rPr>
              <a:t>Wandern für Alle</a:t>
            </a:r>
          </a:p>
          <a:p>
            <a:pPr>
              <a:lnSpc>
                <a:spcPct val="150000"/>
              </a:lnSpc>
            </a:pPr>
            <a:endParaRPr lang="de-DE" sz="2400" dirty="0">
              <a:latin typeface="Arial"/>
              <a:cs typeface="Arial"/>
            </a:endParaRP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994659" cy="464254"/>
          </a:xfrm>
          <a:prstGeom prst="rect">
            <a:avLst/>
          </a:prstGeom>
        </p:spPr>
      </p:pic>
      <p:sp>
        <p:nvSpPr>
          <p:cNvPr id="5" name="Rechteckige Legende 4"/>
          <p:cNvSpPr/>
          <p:nvPr/>
        </p:nvSpPr>
        <p:spPr>
          <a:xfrm>
            <a:off x="4093705" y="1600200"/>
            <a:ext cx="4593095" cy="4525963"/>
          </a:xfrm>
          <a:prstGeom prst="wedgeRectCallout">
            <a:avLst>
              <a:gd name="adj1" fmla="val -85852"/>
              <a:gd name="adj2" fmla="val -45807"/>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de-DE" dirty="0">
              <a:solidFill>
                <a:schemeClr val="tx1"/>
              </a:solidFill>
              <a:latin typeface="Arial"/>
              <a:cs typeface="Aria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p:txBody>
      </p:sp>
      <p:pic>
        <p:nvPicPr>
          <p:cNvPr id="7" name="Bild 6" descr="Bildschirmfoto 2021-06-09 um 12.31.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4409" y="2172501"/>
            <a:ext cx="3409837" cy="3789293"/>
          </a:xfrm>
          <a:prstGeom prst="rect">
            <a:avLst/>
          </a:prstGeom>
        </p:spPr>
      </p:pic>
    </p:spTree>
    <p:extLst>
      <p:ext uri="{BB962C8B-B14F-4D97-AF65-F5344CB8AC3E}">
        <p14:creationId xmlns:p14="http://schemas.microsoft.com/office/powerpoint/2010/main" val="83231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40920"/>
            <a:ext cx="8229600" cy="1143000"/>
          </a:xfrm>
        </p:spPr>
        <p:txBody>
          <a:bodyPr/>
          <a:lstStyle/>
          <a:p>
            <a:r>
              <a:rPr lang="de-DE" dirty="0">
                <a:latin typeface="Arial"/>
                <a:cs typeface="Arial"/>
              </a:rPr>
              <a:t>Wohnungssuche </a:t>
            </a: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1932982" cy="902214"/>
          </a:xfrm>
          <a:prstGeom prst="rect">
            <a:avLst/>
          </a:prstGeom>
        </p:spPr>
      </p:pic>
      <p:pic>
        <p:nvPicPr>
          <p:cNvPr id="1026" name="Picture 2" descr="Cartoon: Wohnungssuche 1">
            <a:extLst>
              <a:ext uri="{FF2B5EF4-FFF2-40B4-BE49-F238E27FC236}">
                <a16:creationId xmlns:a16="http://schemas.microsoft.com/office/drawing/2014/main" id="{76B4EC35-B5E3-3D4A-8C85-0523BDB4FD9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42017" y="2358348"/>
            <a:ext cx="5459966" cy="4009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55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8586"/>
            <a:ext cx="8229600" cy="1143000"/>
          </a:xfrm>
        </p:spPr>
        <p:txBody>
          <a:bodyPr/>
          <a:lstStyle/>
          <a:p>
            <a:r>
              <a:rPr lang="de-DE" dirty="0">
                <a:latin typeface="Arial"/>
                <a:cs typeface="Arial"/>
              </a:rPr>
              <a:t>Wie finde ich eine Wohnung?</a:t>
            </a: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1058454" cy="494030"/>
          </a:xfrm>
          <a:prstGeom prst="rect">
            <a:avLst/>
          </a:prstGeom>
        </p:spPr>
      </p:pic>
      <p:sp>
        <p:nvSpPr>
          <p:cNvPr id="3" name="Inhaltsplatzhalter 2">
            <a:extLst>
              <a:ext uri="{FF2B5EF4-FFF2-40B4-BE49-F238E27FC236}">
                <a16:creationId xmlns:a16="http://schemas.microsoft.com/office/drawing/2014/main" id="{53134D97-1ADD-F142-A5D8-206B99EA78BE}"/>
              </a:ext>
            </a:extLst>
          </p:cNvPr>
          <p:cNvSpPr>
            <a:spLocks noGrp="1"/>
          </p:cNvSpPr>
          <p:nvPr>
            <p:ph idx="1"/>
          </p:nvPr>
        </p:nvSpPr>
        <p:spPr>
          <a:xfrm>
            <a:off x="457200" y="1791586"/>
            <a:ext cx="8229600" cy="4525963"/>
          </a:xfrm>
        </p:spPr>
        <p:txBody>
          <a:bodyPr>
            <a:normAutofit fontScale="85000" lnSpcReduction="20000"/>
          </a:bodyPr>
          <a:lstStyle/>
          <a:p>
            <a:r>
              <a:rPr lang="de-DE" sz="1800" dirty="0"/>
              <a:t>Suchportale im Internet</a:t>
            </a:r>
          </a:p>
          <a:p>
            <a:pPr lvl="1"/>
            <a:r>
              <a:rPr lang="de-CH" sz="1400" dirty="0" err="1"/>
              <a:t>Baloise</a:t>
            </a:r>
            <a:r>
              <a:rPr lang="de-CH" sz="1400" dirty="0"/>
              <a:t> Immobilien, Wincasa.ch, Immo-klio.ch, homegate.ch, Newhome.ch, Comparis.ch, Trovas.ch, Urbanhome.ch, Alle-immobilien.ch, ImmoScout24.ch, tutti.ch, anibis.ch und viele andere mehr…</a:t>
            </a:r>
          </a:p>
          <a:p>
            <a:pPr lvl="1"/>
            <a:r>
              <a:rPr lang="de-CH" sz="1400" dirty="0"/>
              <a:t>Für </a:t>
            </a:r>
            <a:r>
              <a:rPr lang="de-CH" sz="1400" dirty="0" err="1"/>
              <a:t>WG’s</a:t>
            </a:r>
            <a:r>
              <a:rPr lang="de-CH" sz="1400" dirty="0"/>
              <a:t> (Zimmersuche): www.wgzimmer.ch/</a:t>
            </a:r>
          </a:p>
          <a:p>
            <a:pPr marL="457200" lvl="1" indent="0">
              <a:buNone/>
            </a:pPr>
            <a:endParaRPr lang="de-DE" sz="1000" dirty="0"/>
          </a:p>
          <a:p>
            <a:r>
              <a:rPr lang="de-DE" sz="1800" dirty="0"/>
              <a:t>Soziale Netzwerke </a:t>
            </a:r>
          </a:p>
          <a:p>
            <a:pPr lvl="1"/>
            <a:r>
              <a:rPr lang="de-DE" sz="1400" dirty="0"/>
              <a:t>Gruppen auf FB: </a:t>
            </a:r>
            <a:r>
              <a:rPr lang="de-DE" sz="1200" dirty="0"/>
              <a:t>Bern </a:t>
            </a:r>
            <a:r>
              <a:rPr lang="de-CH" sz="1200" dirty="0"/>
              <a:t>Wohnung Zimmer WG,  </a:t>
            </a:r>
            <a:r>
              <a:rPr lang="de-CH" sz="1200" dirty="0" err="1"/>
              <a:t>Bärner</a:t>
            </a:r>
            <a:r>
              <a:rPr lang="de-CH" sz="1200" dirty="0"/>
              <a:t> WG- &amp; </a:t>
            </a:r>
            <a:r>
              <a:rPr lang="de-CH" sz="1200" dirty="0" err="1"/>
              <a:t>Wohnigsmarkt</a:t>
            </a:r>
            <a:r>
              <a:rPr lang="de-CH" sz="1200" u="sng" dirty="0"/>
              <a:t> </a:t>
            </a:r>
          </a:p>
          <a:p>
            <a:pPr lvl="1"/>
            <a:endParaRPr lang="de-CH" sz="1200" u="sng" dirty="0"/>
          </a:p>
          <a:p>
            <a:pPr lvl="1"/>
            <a:r>
              <a:rPr lang="de-CH" sz="1200" dirty="0"/>
              <a:t>Gruppenchats auf </a:t>
            </a:r>
            <a:r>
              <a:rPr lang="de-CH" sz="1200" dirty="0" err="1"/>
              <a:t>Telegram</a:t>
            </a:r>
            <a:r>
              <a:rPr lang="de-CH" sz="1200" dirty="0"/>
              <a:t>: </a:t>
            </a:r>
            <a:r>
              <a:rPr lang="de-CH" sz="1200" dirty="0">
                <a:hlinkClick r:id="rId4"/>
              </a:rPr>
              <a:t>https://t.me/joinchat/n-50O24IUIxmMWY0</a:t>
            </a:r>
            <a:r>
              <a:rPr lang="de-CH" sz="1200" dirty="0"/>
              <a:t>  (für Biel und Region), </a:t>
            </a:r>
            <a:r>
              <a:rPr lang="de-CH" sz="1200" dirty="0">
                <a:hlinkClick r:id="rId5"/>
              </a:rPr>
              <a:t>https://t.me/+HlbyQzYCSfYyYmFk</a:t>
            </a:r>
            <a:r>
              <a:rPr lang="de-CH" sz="1200" dirty="0"/>
              <a:t> (für Bern und Region) </a:t>
            </a:r>
            <a:endParaRPr lang="de-DE" sz="1200" dirty="0"/>
          </a:p>
          <a:p>
            <a:pPr lvl="1"/>
            <a:r>
              <a:rPr lang="de-DE" sz="1400" dirty="0"/>
              <a:t>Eigene Posts veröffentlichen und von Freunden teilen lassen </a:t>
            </a:r>
          </a:p>
          <a:p>
            <a:pPr marL="457200" lvl="1" indent="0">
              <a:buNone/>
            </a:pPr>
            <a:endParaRPr lang="de-DE" sz="1000" dirty="0"/>
          </a:p>
          <a:p>
            <a:r>
              <a:rPr lang="de-DE" sz="1800" dirty="0"/>
              <a:t>Anschlagbretter (z.B. bei Kirchen und Gemeindehäusern, Migros/Coop/Denner etc., Universität, etc.)</a:t>
            </a:r>
          </a:p>
          <a:p>
            <a:endParaRPr lang="de-DE" sz="1000" dirty="0"/>
          </a:p>
          <a:p>
            <a:r>
              <a:rPr lang="de-DE" sz="1800" dirty="0"/>
              <a:t>Vitamin B </a:t>
            </a:r>
          </a:p>
          <a:p>
            <a:pPr marL="0" indent="0">
              <a:buNone/>
            </a:pPr>
            <a:endParaRPr lang="de-DE" sz="1000" dirty="0"/>
          </a:p>
          <a:p>
            <a:r>
              <a:rPr lang="de-DE" sz="1800" dirty="0"/>
              <a:t>Inserate in Lokalzeitungen </a:t>
            </a:r>
          </a:p>
          <a:p>
            <a:endParaRPr lang="de-DE" sz="1000" dirty="0"/>
          </a:p>
          <a:p>
            <a:r>
              <a:rPr lang="de-DE" sz="1800" dirty="0"/>
              <a:t>Sich selber inserieren </a:t>
            </a:r>
          </a:p>
          <a:p>
            <a:pPr marL="0" indent="0">
              <a:buNone/>
            </a:pPr>
            <a:endParaRPr lang="de-DE" sz="1100" dirty="0"/>
          </a:p>
          <a:p>
            <a:r>
              <a:rPr lang="de-DE" sz="1800" dirty="0"/>
              <a:t>Netzwerk der eigenen Hausverwaltung </a:t>
            </a:r>
          </a:p>
          <a:p>
            <a:endParaRPr lang="de-DE" sz="1000" dirty="0"/>
          </a:p>
          <a:p>
            <a:r>
              <a:rPr lang="de-DE" sz="1800" dirty="0"/>
              <a:t>Ron </a:t>
            </a:r>
            <a:r>
              <a:rPr lang="de-DE" sz="1800" dirty="0" err="1"/>
              <a:t>ORP.ch</a:t>
            </a:r>
            <a:r>
              <a:rPr lang="de-DE" sz="1800" dirty="0"/>
              <a:t> &gt; Immobilien </a:t>
            </a:r>
          </a:p>
          <a:p>
            <a:endParaRPr lang="de-DE" sz="1800" dirty="0"/>
          </a:p>
          <a:p>
            <a:endParaRPr lang="de-DE" sz="1800" dirty="0"/>
          </a:p>
          <a:p>
            <a:pPr lvl="1"/>
            <a:endParaRPr lang="de-DE" sz="1400" dirty="0"/>
          </a:p>
          <a:p>
            <a:pPr lvl="1"/>
            <a:endParaRPr lang="de-DE" sz="1400" dirty="0"/>
          </a:p>
          <a:p>
            <a:pPr marL="0" indent="0">
              <a:buNone/>
            </a:pPr>
            <a:endParaRPr lang="de-DE" dirty="0"/>
          </a:p>
        </p:txBody>
      </p:sp>
    </p:spTree>
    <p:extLst>
      <p:ext uri="{BB962C8B-B14F-4D97-AF65-F5344CB8AC3E}">
        <p14:creationId xmlns:p14="http://schemas.microsoft.com/office/powerpoint/2010/main" val="119215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0451"/>
            <a:ext cx="8229600" cy="1143000"/>
          </a:xfrm>
        </p:spPr>
        <p:txBody>
          <a:bodyPr>
            <a:normAutofit fontScale="90000"/>
          </a:bodyPr>
          <a:lstStyle/>
          <a:p>
            <a:r>
              <a:rPr lang="de-DE" dirty="0">
                <a:latin typeface="Arial"/>
                <a:cs typeface="Arial"/>
              </a:rPr>
              <a:t>Wie bekomme ich die Wohnung?</a:t>
            </a: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1058454" cy="494030"/>
          </a:xfrm>
          <a:prstGeom prst="rect">
            <a:avLst/>
          </a:prstGeom>
        </p:spPr>
      </p:pic>
      <p:sp>
        <p:nvSpPr>
          <p:cNvPr id="3" name="Inhaltsplatzhalter 2">
            <a:extLst>
              <a:ext uri="{FF2B5EF4-FFF2-40B4-BE49-F238E27FC236}">
                <a16:creationId xmlns:a16="http://schemas.microsoft.com/office/drawing/2014/main" id="{53134D97-1ADD-F142-A5D8-206B99EA78BE}"/>
              </a:ext>
            </a:extLst>
          </p:cNvPr>
          <p:cNvSpPr>
            <a:spLocks noGrp="1"/>
          </p:cNvSpPr>
          <p:nvPr>
            <p:ph idx="1"/>
          </p:nvPr>
        </p:nvSpPr>
        <p:spPr>
          <a:xfrm>
            <a:off x="457200" y="1791586"/>
            <a:ext cx="8229600" cy="4525963"/>
          </a:xfrm>
        </p:spPr>
        <p:txBody>
          <a:bodyPr>
            <a:normAutofit fontScale="92500"/>
          </a:bodyPr>
          <a:lstStyle/>
          <a:p>
            <a:pPr marL="0" indent="0">
              <a:buNone/>
            </a:pPr>
            <a:endParaRPr lang="de-DE" sz="1800" dirty="0"/>
          </a:p>
          <a:p>
            <a:r>
              <a:rPr lang="de-DE" sz="1800" dirty="0"/>
              <a:t>Unterscheidung </a:t>
            </a:r>
            <a:r>
              <a:rPr lang="de-DE" sz="1800" dirty="0" err="1"/>
              <a:t>Vermieter:in</a:t>
            </a:r>
            <a:r>
              <a:rPr lang="de-DE" sz="1800" dirty="0"/>
              <a:t> und Verwaltung </a:t>
            </a:r>
          </a:p>
          <a:p>
            <a:pPr lvl="1">
              <a:buFont typeface="Symbol" pitchFamily="2" charset="2"/>
              <a:buChar char="-"/>
            </a:pPr>
            <a:r>
              <a:rPr lang="de-CH" sz="1300" dirty="0"/>
              <a:t>Bei vorzeitigem Auszug von </a:t>
            </a:r>
            <a:r>
              <a:rPr lang="de-CH" sz="1300" dirty="0" err="1"/>
              <a:t>Vormieter:in</a:t>
            </a:r>
            <a:r>
              <a:rPr lang="de-CH" sz="1300" dirty="0"/>
              <a:t>: Interesse möglichst bald und mit wenig Aufwand eine/</a:t>
            </a:r>
            <a:r>
              <a:rPr lang="de-CH" sz="1300" dirty="0" err="1"/>
              <a:t>n</a:t>
            </a:r>
            <a:r>
              <a:rPr lang="de-CH" sz="1300" dirty="0"/>
              <a:t> </a:t>
            </a:r>
            <a:r>
              <a:rPr lang="de-CH" sz="1300" dirty="0" err="1"/>
              <a:t>Nachmieter:in</a:t>
            </a:r>
            <a:r>
              <a:rPr lang="de-CH" sz="1300" dirty="0"/>
              <a:t> zu finden. Den ersten Besichtigungstermin zu bekommen lohnt sich!</a:t>
            </a:r>
          </a:p>
          <a:p>
            <a:endParaRPr lang="de-DE" sz="1800" dirty="0"/>
          </a:p>
          <a:p>
            <a:r>
              <a:rPr lang="de-DE" sz="1800" dirty="0"/>
              <a:t>Tipps bei Besichtigung bei </a:t>
            </a:r>
            <a:r>
              <a:rPr lang="de-DE" sz="1800" dirty="0" err="1"/>
              <a:t>Vormieter:innen</a:t>
            </a:r>
            <a:r>
              <a:rPr lang="de-DE" sz="1800" dirty="0"/>
              <a:t>:</a:t>
            </a:r>
            <a:endParaRPr lang="de-CH" sz="1400" dirty="0"/>
          </a:p>
          <a:p>
            <a:pPr lvl="1"/>
            <a:r>
              <a:rPr lang="de-CH" sz="1300" dirty="0"/>
              <a:t>Frühestmöglicher Besichtigungstermin </a:t>
            </a:r>
          </a:p>
          <a:p>
            <a:pPr lvl="1"/>
            <a:r>
              <a:rPr lang="de-CH" sz="1300" dirty="0"/>
              <a:t>Überzeugen Sie </a:t>
            </a:r>
            <a:r>
              <a:rPr lang="de-CH" sz="1300" dirty="0" err="1"/>
              <a:t>Vermieter:in</a:t>
            </a:r>
            <a:r>
              <a:rPr lang="de-CH" sz="1300" dirty="0"/>
              <a:t>, dass Sie ohne wenn und aber übernehmen (allenfalls Absichtserklärung unterzeichnen)</a:t>
            </a:r>
          </a:p>
          <a:p>
            <a:pPr lvl="1"/>
            <a:r>
              <a:rPr lang="de-CH" sz="1300" dirty="0"/>
              <a:t>Zeigen Sie sich bereit Möbel etc. zu übernehmen </a:t>
            </a:r>
          </a:p>
          <a:p>
            <a:pPr marL="457200" lvl="1" indent="0">
              <a:buNone/>
            </a:pPr>
            <a:endParaRPr lang="de-DE" sz="1000" dirty="0"/>
          </a:p>
          <a:p>
            <a:r>
              <a:rPr lang="de-DE" sz="1800" dirty="0"/>
              <a:t>Allgemeine Tipps (Besichtigung bei Vermieter und Verwaltung)</a:t>
            </a:r>
          </a:p>
          <a:p>
            <a:pPr lvl="1"/>
            <a:r>
              <a:rPr lang="de-DE" sz="1300" dirty="0"/>
              <a:t>Begleitschreiben </a:t>
            </a:r>
          </a:p>
          <a:p>
            <a:pPr lvl="1"/>
            <a:r>
              <a:rPr lang="de-DE" sz="1300" dirty="0"/>
              <a:t>Referenzen von </a:t>
            </a:r>
            <a:r>
              <a:rPr lang="de-DE" sz="1300" dirty="0" err="1"/>
              <a:t>Vermieter:innen</a:t>
            </a:r>
            <a:r>
              <a:rPr lang="de-DE" sz="1300" dirty="0"/>
              <a:t> und </a:t>
            </a:r>
            <a:r>
              <a:rPr lang="de-DE" sz="1300" dirty="0" err="1"/>
              <a:t>Arbeitgeber:innen</a:t>
            </a:r>
            <a:r>
              <a:rPr lang="de-DE" sz="1300" dirty="0"/>
              <a:t> (vorher anfragen), aktueller Betreibungsregisterauszug</a:t>
            </a:r>
          </a:p>
          <a:p>
            <a:pPr lvl="1"/>
            <a:r>
              <a:rPr lang="de-DE" sz="1300" dirty="0"/>
              <a:t>Bei </a:t>
            </a:r>
            <a:r>
              <a:rPr lang="de-DE" sz="1300" dirty="0" err="1"/>
              <a:t>Vermieter:innen</a:t>
            </a:r>
            <a:r>
              <a:rPr lang="de-DE" sz="1300" dirty="0"/>
              <a:t> einen bleibenden positiven Eindruck hinterlassen </a:t>
            </a:r>
          </a:p>
          <a:p>
            <a:pPr lvl="1"/>
            <a:r>
              <a:rPr lang="de-DE" sz="1300" dirty="0"/>
              <a:t>Nach Besichtigung Brief oder E-Mail schreiben, dass Sie an der Wohnung interessiert sind (Wieso gefällt Ihnen die Wohnung &amp; weshalb soll man gerade Sie wählen sollte)</a:t>
            </a:r>
          </a:p>
          <a:p>
            <a:endParaRPr lang="de-DE" sz="1800" dirty="0"/>
          </a:p>
          <a:p>
            <a:r>
              <a:rPr lang="de-DE" sz="1800" dirty="0"/>
              <a:t>An Regeln halten </a:t>
            </a:r>
          </a:p>
          <a:p>
            <a:endParaRPr lang="de-DE" sz="1800" dirty="0"/>
          </a:p>
          <a:p>
            <a:pPr lvl="1"/>
            <a:endParaRPr lang="de-DE" sz="1300" dirty="0"/>
          </a:p>
          <a:p>
            <a:pPr lvl="1"/>
            <a:endParaRPr lang="de-DE" sz="1300" dirty="0"/>
          </a:p>
          <a:p>
            <a:endParaRPr lang="de-DE" sz="1300" dirty="0"/>
          </a:p>
          <a:p>
            <a:endParaRPr lang="de-DE" sz="1800" dirty="0"/>
          </a:p>
          <a:p>
            <a:pPr lvl="1"/>
            <a:endParaRPr lang="de-DE" sz="1400" dirty="0"/>
          </a:p>
          <a:p>
            <a:pPr lvl="1"/>
            <a:endParaRPr lang="de-DE" sz="1400" dirty="0"/>
          </a:p>
          <a:p>
            <a:pPr marL="0" indent="0">
              <a:buNone/>
            </a:pPr>
            <a:endParaRPr lang="de-DE" dirty="0"/>
          </a:p>
        </p:txBody>
      </p:sp>
    </p:spTree>
    <p:extLst>
      <p:ext uri="{BB962C8B-B14F-4D97-AF65-F5344CB8AC3E}">
        <p14:creationId xmlns:p14="http://schemas.microsoft.com/office/powerpoint/2010/main" val="180927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40920"/>
            <a:ext cx="8229600" cy="1143000"/>
          </a:xfrm>
        </p:spPr>
        <p:txBody>
          <a:bodyPr>
            <a:normAutofit fontScale="90000"/>
          </a:bodyPr>
          <a:lstStyle/>
          <a:p>
            <a:r>
              <a:rPr lang="de-CH" dirty="0"/>
              <a:t>Begleitschreiben Wohnung </a:t>
            </a:r>
            <a:br>
              <a:rPr lang="de-CH" dirty="0"/>
            </a:br>
            <a:r>
              <a:rPr lang="de-DE" dirty="0">
                <a:latin typeface="Arial"/>
                <a:cs typeface="Arial"/>
              </a:rPr>
              <a:t> </a:t>
            </a:r>
          </a:p>
        </p:txBody>
      </p:sp>
      <p:sp>
        <p:nvSpPr>
          <p:cNvPr id="3" name="Inhaltsplatzhalter 2"/>
          <p:cNvSpPr>
            <a:spLocks noGrp="1"/>
          </p:cNvSpPr>
          <p:nvPr>
            <p:ph idx="1"/>
          </p:nvPr>
        </p:nvSpPr>
        <p:spPr>
          <a:xfrm>
            <a:off x="457200" y="1839434"/>
            <a:ext cx="7899991" cy="4286730"/>
          </a:xfrm>
        </p:spPr>
        <p:txBody>
          <a:bodyPr>
            <a:normAutofit fontScale="92500" lnSpcReduction="20000"/>
          </a:bodyPr>
          <a:lstStyle/>
          <a:p>
            <a:pPr marL="0" indent="0" algn="ctr">
              <a:lnSpc>
                <a:spcPct val="150000"/>
              </a:lnSpc>
              <a:buNone/>
            </a:pPr>
            <a:r>
              <a:rPr lang="de-CH" sz="2000" i="1" dirty="0"/>
              <a:t>Bewerben Sie sich wie für eine Arbeitsstelle – das heisst: Verkaufen Sie sich!</a:t>
            </a:r>
          </a:p>
          <a:p>
            <a:pPr marL="0" indent="0" algn="ctr">
              <a:lnSpc>
                <a:spcPct val="150000"/>
              </a:lnSpc>
              <a:buNone/>
            </a:pPr>
            <a:endParaRPr lang="de-CH" sz="2000" i="1" dirty="0"/>
          </a:p>
          <a:p>
            <a:pPr lvl="0"/>
            <a:r>
              <a:rPr lang="de-CH" sz="1900" dirty="0"/>
              <a:t>Stellen Sie sich vor</a:t>
            </a:r>
          </a:p>
          <a:p>
            <a:pPr lvl="0"/>
            <a:endParaRPr lang="de-CH" sz="1900" dirty="0"/>
          </a:p>
          <a:p>
            <a:pPr lvl="0"/>
            <a:r>
              <a:rPr lang="de-CH" sz="1900" dirty="0"/>
              <a:t>Weshalb benötigen Sie die Wohnung?</a:t>
            </a:r>
          </a:p>
          <a:p>
            <a:pPr lvl="0"/>
            <a:endParaRPr lang="de-CH" sz="1900" dirty="0"/>
          </a:p>
          <a:p>
            <a:pPr lvl="0"/>
            <a:r>
              <a:rPr lang="de-CH" sz="1900" dirty="0"/>
              <a:t>Warum gerade diese Wohnung?</a:t>
            </a:r>
          </a:p>
          <a:p>
            <a:pPr lvl="0"/>
            <a:endParaRPr lang="de-CH" sz="1900" dirty="0"/>
          </a:p>
          <a:p>
            <a:pPr lvl="0"/>
            <a:r>
              <a:rPr lang="de-CH" sz="1900" dirty="0"/>
              <a:t>Vermeiden Sie Rechtschreibfehler (Rechtschreibeprogramme verwenden, gegenlesen lassen)</a:t>
            </a:r>
          </a:p>
          <a:p>
            <a:pPr lvl="0"/>
            <a:endParaRPr lang="de-CH" sz="1900" dirty="0"/>
          </a:p>
          <a:p>
            <a:pPr lvl="0"/>
            <a:r>
              <a:rPr lang="de-CH" sz="1900" dirty="0"/>
              <a:t>Geben Sie Referenzen an (</a:t>
            </a:r>
            <a:r>
              <a:rPr lang="de-CH" sz="1900" dirty="0" err="1"/>
              <a:t>Vermieter:in</a:t>
            </a:r>
            <a:r>
              <a:rPr lang="de-CH" sz="1900" dirty="0"/>
              <a:t> oder </a:t>
            </a:r>
            <a:r>
              <a:rPr lang="de-CH" sz="1900" dirty="0" err="1"/>
              <a:t>Arbeitgeber:in</a:t>
            </a:r>
            <a:r>
              <a:rPr lang="de-CH" sz="1900" dirty="0"/>
              <a:t>) </a:t>
            </a:r>
          </a:p>
          <a:p>
            <a:pPr lvl="0"/>
            <a:endParaRPr lang="de-CH" sz="1900" dirty="0"/>
          </a:p>
          <a:p>
            <a:pPr lvl="0"/>
            <a:r>
              <a:rPr lang="de-CH" sz="1900" dirty="0"/>
              <a:t>Legen Sie einen aktuellen Betreibungsauszug bei</a:t>
            </a:r>
          </a:p>
          <a:p>
            <a:pPr marL="0" indent="0">
              <a:lnSpc>
                <a:spcPct val="150000"/>
              </a:lnSpc>
              <a:buNone/>
            </a:pPr>
            <a:endParaRPr lang="de-DE" sz="2400" dirty="0">
              <a:latin typeface="Arial"/>
              <a:cs typeface="Arial"/>
            </a:endParaRP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1164780" cy="543658"/>
          </a:xfrm>
          <a:prstGeom prst="rect">
            <a:avLst/>
          </a:prstGeom>
        </p:spPr>
      </p:pic>
    </p:spTree>
    <p:extLst>
      <p:ext uri="{BB962C8B-B14F-4D97-AF65-F5344CB8AC3E}">
        <p14:creationId xmlns:p14="http://schemas.microsoft.com/office/powerpoint/2010/main" val="168718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40920"/>
            <a:ext cx="8229600" cy="1143000"/>
          </a:xfrm>
        </p:spPr>
        <p:txBody>
          <a:bodyPr/>
          <a:lstStyle/>
          <a:p>
            <a:r>
              <a:rPr lang="de-DE" dirty="0">
                <a:latin typeface="Arial"/>
                <a:cs typeface="Arial"/>
              </a:rPr>
              <a:t>Mietkaution  </a:t>
            </a:r>
          </a:p>
        </p:txBody>
      </p:sp>
      <p:sp>
        <p:nvSpPr>
          <p:cNvPr id="3" name="Inhaltsplatzhalter 2"/>
          <p:cNvSpPr>
            <a:spLocks noGrp="1"/>
          </p:cNvSpPr>
          <p:nvPr>
            <p:ph idx="1"/>
          </p:nvPr>
        </p:nvSpPr>
        <p:spPr>
          <a:xfrm>
            <a:off x="457200" y="2477386"/>
            <a:ext cx="7899991" cy="3648777"/>
          </a:xfrm>
        </p:spPr>
        <p:txBody>
          <a:bodyPr>
            <a:normAutofit/>
          </a:bodyPr>
          <a:lstStyle/>
          <a:p>
            <a:pPr>
              <a:lnSpc>
                <a:spcPct val="150000"/>
              </a:lnSpc>
            </a:pPr>
            <a:r>
              <a:rPr lang="de-DE" sz="1600" b="1" dirty="0">
                <a:latin typeface="Arial"/>
                <a:cs typeface="Arial"/>
              </a:rPr>
              <a:t>Zweck: </a:t>
            </a:r>
            <a:r>
              <a:rPr lang="de-DE" sz="1600" dirty="0">
                <a:latin typeface="Arial"/>
                <a:cs typeface="Arial"/>
              </a:rPr>
              <a:t>Sicherheit für Forderungen aus dem Mietverhältnis (Mietzinse, Nebenkosten, Schadenersatz)</a:t>
            </a:r>
          </a:p>
          <a:p>
            <a:pPr>
              <a:lnSpc>
                <a:spcPct val="150000"/>
              </a:lnSpc>
            </a:pPr>
            <a:r>
              <a:rPr lang="de-DE" sz="1600" dirty="0">
                <a:latin typeface="Arial"/>
                <a:cs typeface="Arial"/>
              </a:rPr>
              <a:t>Höhe der Kaution: Max. 3 Bruttomonatsmietzinse</a:t>
            </a:r>
          </a:p>
          <a:p>
            <a:pPr>
              <a:lnSpc>
                <a:spcPct val="150000"/>
              </a:lnSpc>
            </a:pPr>
            <a:r>
              <a:rPr lang="de-DE" sz="1600" dirty="0" err="1">
                <a:latin typeface="Arial"/>
                <a:cs typeface="Arial"/>
              </a:rPr>
              <a:t>Vermieter:in</a:t>
            </a:r>
            <a:r>
              <a:rPr lang="de-DE" sz="1600" dirty="0">
                <a:latin typeface="Arial"/>
                <a:cs typeface="Arial"/>
              </a:rPr>
              <a:t> ist verpflichtet die Kaution auf einem Sperrkonto zu hinterlegen! </a:t>
            </a:r>
          </a:p>
          <a:p>
            <a:pPr>
              <a:lnSpc>
                <a:spcPct val="150000"/>
              </a:lnSpc>
            </a:pPr>
            <a:r>
              <a:rPr lang="de-DE" sz="1600" dirty="0">
                <a:latin typeface="Arial"/>
                <a:cs typeface="Arial"/>
              </a:rPr>
              <a:t>Mietkautionsversicherungen (z.B. </a:t>
            </a:r>
            <a:r>
              <a:rPr lang="de-DE" sz="1600" dirty="0" err="1">
                <a:latin typeface="Arial"/>
                <a:cs typeface="Arial"/>
              </a:rPr>
              <a:t>goCaution</a:t>
            </a:r>
            <a:r>
              <a:rPr lang="de-DE" sz="1600" dirty="0">
                <a:latin typeface="Arial"/>
                <a:cs typeface="Arial"/>
              </a:rPr>
              <a:t>, </a:t>
            </a:r>
            <a:r>
              <a:rPr lang="de-DE" sz="1600" dirty="0" err="1">
                <a:latin typeface="Arial"/>
                <a:cs typeface="Arial"/>
              </a:rPr>
              <a:t>SmartCaution</a:t>
            </a:r>
            <a:r>
              <a:rPr lang="de-DE" sz="1600" dirty="0">
                <a:latin typeface="Arial"/>
                <a:cs typeface="Arial"/>
              </a:rPr>
              <a:t>, </a:t>
            </a:r>
            <a:r>
              <a:rPr lang="de-DE" sz="1600" dirty="0" err="1">
                <a:latin typeface="Arial"/>
                <a:cs typeface="Arial"/>
              </a:rPr>
              <a:t>SwissCaution</a:t>
            </a:r>
            <a:r>
              <a:rPr lang="de-DE" sz="1600" dirty="0">
                <a:latin typeface="Arial"/>
                <a:cs typeface="Arial"/>
              </a:rPr>
              <a:t>, firstcaution.ch) : Die der Versicherung bezahlten Prämien und Gebühren erhält der Mieter nicht mehr zurück</a:t>
            </a:r>
          </a:p>
        </p:txBody>
      </p:sp>
      <p:pic>
        <p:nvPicPr>
          <p:cNvPr id="4" name="Bild 3" descr="Logo transparent jpe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238706"/>
            <a:ext cx="1932982" cy="902214"/>
          </a:xfrm>
          <a:prstGeom prst="rect">
            <a:avLst/>
          </a:prstGeom>
        </p:spPr>
      </p:pic>
    </p:spTree>
    <p:extLst>
      <p:ext uri="{BB962C8B-B14F-4D97-AF65-F5344CB8AC3E}">
        <p14:creationId xmlns:p14="http://schemas.microsoft.com/office/powerpoint/2010/main" val="419781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Benutzerdefiniert 4">
      <a:dk1>
        <a:sysClr val="windowText" lastClr="000000"/>
      </a:dk1>
      <a:lt1>
        <a:sysClr val="window" lastClr="FFFFFF"/>
      </a:lt1>
      <a:dk2>
        <a:srgbClr val="94B778"/>
      </a:dk2>
      <a:lt2>
        <a:srgbClr val="D6E5C6"/>
      </a:lt2>
      <a:accent1>
        <a:srgbClr val="96B045"/>
      </a:accent1>
      <a:accent2>
        <a:srgbClr val="CCD079"/>
      </a:accent2>
      <a:accent3>
        <a:srgbClr val="F2EC86"/>
      </a:accent3>
      <a:accent4>
        <a:srgbClr val="824F1C"/>
      </a:accent4>
      <a:accent5>
        <a:srgbClr val="511818"/>
      </a:accent5>
      <a:accent6>
        <a:srgbClr val="553876"/>
      </a:accent6>
      <a:hlink>
        <a:srgbClr val="929547"/>
      </a:hlink>
      <a:folHlink>
        <a:srgbClr val="5663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2640</Words>
  <Application>Microsoft Office PowerPoint</Application>
  <PresentationFormat>Bildschirmpräsentation (4:3)</PresentationFormat>
  <Paragraphs>383</Paragraphs>
  <Slides>30</Slides>
  <Notes>22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30</vt:i4>
      </vt:variant>
    </vt:vector>
  </HeadingPairs>
  <TitlesOfParts>
    <vt:vector size="35" baseType="lpstr">
      <vt:lpstr>Arial</vt:lpstr>
      <vt:lpstr>Calibri</vt:lpstr>
      <vt:lpstr>Symbol</vt:lpstr>
      <vt:lpstr>Wingdings</vt:lpstr>
      <vt:lpstr>Office-Design</vt:lpstr>
      <vt:lpstr>Schweizer Alltag:   Rechte und Pflichten </vt:lpstr>
      <vt:lpstr>Um was geht es heute? </vt:lpstr>
      <vt:lpstr>Wer sind wir?</vt:lpstr>
      <vt:lpstr>isa Dienstleistungen </vt:lpstr>
      <vt:lpstr>Wohnungssuche </vt:lpstr>
      <vt:lpstr>Wie finde ich eine Wohnung?</vt:lpstr>
      <vt:lpstr>Wie bekomme ich die Wohnung?</vt:lpstr>
      <vt:lpstr>Begleitschreiben Wohnung   </vt:lpstr>
      <vt:lpstr>Mietkaution  </vt:lpstr>
      <vt:lpstr>Unterhalt der Wohnung </vt:lpstr>
      <vt:lpstr>Unterhalt der Wohnung </vt:lpstr>
      <vt:lpstr>ACHTUNG: Haftung bei Feuchtigkeitsschäden </vt:lpstr>
      <vt:lpstr>Privathaftpflichtversicherung Hausratversicherung</vt:lpstr>
      <vt:lpstr>Kündigung Wohnung </vt:lpstr>
      <vt:lpstr>Kündigung Wohnung: Was muss ich beachten?</vt:lpstr>
      <vt:lpstr>Vorzeitiger Auszug</vt:lpstr>
      <vt:lpstr>Umzug &amp;  Wohnungsabgabe </vt:lpstr>
      <vt:lpstr>An was muss ich bei meinem Umzug denken? </vt:lpstr>
      <vt:lpstr>Endreinigung </vt:lpstr>
      <vt:lpstr>Wann bekomme ich meine Kaution zurück? </vt:lpstr>
      <vt:lpstr>An wen kann ich mich wenden? Wo finde ich weiter Informationen?</vt:lpstr>
      <vt:lpstr>Hausmanagement</vt:lpstr>
      <vt:lpstr>Hausmanagement</vt:lpstr>
      <vt:lpstr>Hausmanagement</vt:lpstr>
      <vt:lpstr>Mobilität</vt:lpstr>
      <vt:lpstr>Mobilität</vt:lpstr>
      <vt:lpstr>Mobilität</vt:lpstr>
      <vt:lpstr>Mobilität</vt:lpstr>
      <vt:lpstr>Workshops / Austausch   </vt:lpstr>
      <vt:lpstr>DANKE!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Beratungsangebote  isa – Fachstelle Migration</dc:title>
  <dc:creator>ISA</dc:creator>
  <cp:lastModifiedBy>Zora Schneider</cp:lastModifiedBy>
  <cp:revision>55</cp:revision>
  <cp:lastPrinted>2022-04-05T14:36:22Z</cp:lastPrinted>
  <dcterms:created xsi:type="dcterms:W3CDTF">2021-05-05T15:03:28Z</dcterms:created>
  <dcterms:modified xsi:type="dcterms:W3CDTF">2023-01-25T09:04:16Z</dcterms:modified>
</cp:coreProperties>
</file>